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3" d="100"/>
          <a:sy n="73" d="100"/>
        </p:scale>
        <p:origin x="10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41EBBD6-FD59-4703-AB4C-813F35F25478}" type="datetimeFigureOut">
              <a:rPr lang="en-IN" smtClean="0"/>
              <a:t>24-02-2025</a:t>
            </a:fld>
            <a:endParaRPr lang="en-IN"/>
          </a:p>
        </p:txBody>
      </p:sp>
      <p:sp>
        <p:nvSpPr>
          <p:cNvPr id="5" name="Footer Placeholder 4"/>
          <p:cNvSpPr>
            <a:spLocks noGrp="1"/>
          </p:cNvSpPr>
          <p:nvPr>
            <p:ph type="ftr" sz="quarter" idx="11"/>
          </p:nvPr>
        </p:nvSpPr>
        <p:spPr>
          <a:xfrm>
            <a:off x="3962399" y="5870575"/>
            <a:ext cx="4893958" cy="377825"/>
          </a:xfrm>
        </p:spPr>
        <p:txBody>
          <a:bodyPr/>
          <a:lstStyle/>
          <a:p>
            <a:endParaRPr lang="en-IN"/>
          </a:p>
        </p:txBody>
      </p:sp>
      <p:sp>
        <p:nvSpPr>
          <p:cNvPr id="6" name="Slide Number Placeholder 5"/>
          <p:cNvSpPr>
            <a:spLocks noGrp="1"/>
          </p:cNvSpPr>
          <p:nvPr>
            <p:ph type="sldNum" sz="quarter" idx="12"/>
          </p:nvPr>
        </p:nvSpPr>
        <p:spPr>
          <a:xfrm>
            <a:off x="10608958" y="5870575"/>
            <a:ext cx="551167" cy="377825"/>
          </a:xfrm>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378369305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1EBBD6-FD59-4703-AB4C-813F35F25478}" type="datetimeFigureOut">
              <a:rPr lang="en-IN" smtClean="0"/>
              <a:t>24-02-2025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17783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EBBD6-FD59-4703-AB4C-813F35F25478}"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3122420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EBBD6-FD59-4703-AB4C-813F35F25478}"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4161579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EBBD6-FD59-4703-AB4C-813F35F25478}"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1738942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EBBD6-FD59-4703-AB4C-813F35F25478}"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605460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EBBD6-FD59-4703-AB4C-813F35F25478}"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2797143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EBBD6-FD59-4703-AB4C-813F35F25478}"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B2EC4A-14B0-464D-8E47-4D2242573D42}" type="slidenum">
              <a:rPr lang="en-IN" smtClean="0"/>
              <a:t>‹#›</a:t>
            </a:fld>
            <a:endParaRPr lang="en-IN"/>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758012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EBBD6-FD59-4703-AB4C-813F35F25478}"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424532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1EBBD6-FD59-4703-AB4C-813F35F25478}"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265932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EBBD6-FD59-4703-AB4C-813F35F25478}" type="datetimeFigureOut">
              <a:rPr lang="en-IN" smtClean="0"/>
              <a:t>24-02-2025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1150784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1EBBD6-FD59-4703-AB4C-813F35F25478}" type="datetimeFigureOut">
              <a:rPr lang="en-IN" smtClean="0"/>
              <a:t>24-02-2025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99128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1EBBD6-FD59-4703-AB4C-813F35F25478}" type="datetimeFigureOut">
              <a:rPr lang="en-IN" smtClean="0"/>
              <a:t>24-02-2025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2023275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1EBBD6-FD59-4703-AB4C-813F35F25478}" type="datetimeFigureOut">
              <a:rPr lang="en-IN" smtClean="0"/>
              <a:t>24-02-2025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1696769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41EBBD6-FD59-4703-AB4C-813F35F25478}" type="datetimeFigureOut">
              <a:rPr lang="en-IN" smtClean="0"/>
              <a:t>24-02-2025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407919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1EBBD6-FD59-4703-AB4C-813F35F25478}" type="datetimeFigureOut">
              <a:rPr lang="en-IN" smtClean="0"/>
              <a:t>24-02-2025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352562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1EBBD6-FD59-4703-AB4C-813F35F25478}" type="datetimeFigureOut">
              <a:rPr lang="en-IN" smtClean="0"/>
              <a:t>24-02-2025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DB2EC4A-14B0-464D-8E47-4D2242573D42}" type="slidenum">
              <a:rPr lang="en-IN" smtClean="0"/>
              <a:t>‹#›</a:t>
            </a:fld>
            <a:endParaRPr lang="en-IN"/>
          </a:p>
        </p:txBody>
      </p:sp>
    </p:spTree>
    <p:extLst>
      <p:ext uri="{BB962C8B-B14F-4D97-AF65-F5344CB8AC3E}">
        <p14:creationId xmlns:p14="http://schemas.microsoft.com/office/powerpoint/2010/main" val="535317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41EBBD6-FD59-4703-AB4C-813F35F25478}" type="datetimeFigureOut">
              <a:rPr lang="en-IN" smtClean="0"/>
              <a:t>24-02-2025</a:t>
            </a:fld>
            <a:endParaRPr lang="en-IN"/>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DB2EC4A-14B0-464D-8E47-4D2242573D42}" type="slidenum">
              <a:rPr lang="en-IN" smtClean="0"/>
              <a:t>‹#›</a:t>
            </a:fld>
            <a:endParaRPr lang="en-IN"/>
          </a:p>
        </p:txBody>
      </p:sp>
    </p:spTree>
    <p:extLst>
      <p:ext uri="{BB962C8B-B14F-4D97-AF65-F5344CB8AC3E}">
        <p14:creationId xmlns:p14="http://schemas.microsoft.com/office/powerpoint/2010/main" val="20099588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ntact@travelopro.com"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travelopro.com/galileo-ticketing-software.php"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mailto:contact@travelopro.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travelopro.com/galileo.php" TargetMode="External"/><Relationship Id="rId2" Type="http://schemas.openxmlformats.org/officeDocument/2006/relationships/image" Target="../media/image4.jpg"/><Relationship Id="rId1" Type="http://schemas.openxmlformats.org/officeDocument/2006/relationships/slideLayout" Target="../slideLayouts/slideLayout1.xml"/><Relationship Id="rId5" Type="http://schemas.openxmlformats.org/officeDocument/2006/relationships/hyperlink" Target="https://www.travelopro.com/galileo-reservation-system.php" TargetMode="External"/><Relationship Id="rId4" Type="http://schemas.openxmlformats.org/officeDocument/2006/relationships/hyperlink" Target="https://www.travelopro.com/galileo-software.php"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travelopro.com/galileo-gds-api-integration.php" TargetMode="External"/><Relationship Id="rId3" Type="http://schemas.openxmlformats.org/officeDocument/2006/relationships/hyperlink" Target="https://www.travelopro.com/gds-software.php" TargetMode="External"/><Relationship Id="rId7" Type="http://schemas.openxmlformats.org/officeDocument/2006/relationships/hyperlink" Target="https://www.travelopro.com/global-distribution-system-amadeus-galileo-sabre-travelport.php" TargetMode="External"/><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hyperlink" Target="https://www.travelopro.com/online-booking-software.php" TargetMode="External"/><Relationship Id="rId5" Type="http://schemas.openxmlformats.org/officeDocument/2006/relationships/hyperlink" Target="https://www.travelopro.com/travel-agency-booking-software.php" TargetMode="External"/><Relationship Id="rId4" Type="http://schemas.openxmlformats.org/officeDocument/2006/relationships/hyperlink" Target="https://www.travelopro.com/galileo-gds-system.php"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ravelopro.com/travel-website-development.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travelopro.com/travel-technology-company.php"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https://medium.com/@rashad05081995/b2b-travel-portal-b2c-travel-portal-b2b-hotel-booking-portal-1f7e1e36ab6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dium.com/@rashad05081995/galileo-gds-galileo-gds-system-galileo-software-galileo-travel-software-21d658f21a3a"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travelopro.com/travel-technology-software.ph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travelopro.com/crs-system.php" TargetMode="External"/><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hyperlink" Target="https://www.travelopro.com/galileo-gds-system.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7BAEA1C-80C6-8BFA-3F4A-5F63DEC742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8306" y="143203"/>
            <a:ext cx="1957424" cy="445375"/>
          </a:xfrm>
          <a:prstGeom prst="rect">
            <a:avLst/>
          </a:prstGeom>
        </p:spPr>
      </p:pic>
      <p:sp>
        <p:nvSpPr>
          <p:cNvPr id="10" name="TextBox 9">
            <a:extLst>
              <a:ext uri="{FF2B5EF4-FFF2-40B4-BE49-F238E27FC236}">
                <a16:creationId xmlns:a16="http://schemas.microsoft.com/office/drawing/2014/main" id="{D61C50AE-495C-1B28-0C08-98A17866BE3A}"/>
              </a:ext>
            </a:extLst>
          </p:cNvPr>
          <p:cNvSpPr txBox="1"/>
          <p:nvPr/>
        </p:nvSpPr>
        <p:spPr>
          <a:xfrm>
            <a:off x="4407723" y="5798441"/>
            <a:ext cx="3820813"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2000" b="1" dirty="0">
                <a:latin typeface="Calibri" panose="020F0502020204030204" pitchFamily="34" charset="0"/>
                <a:ea typeface="Calibri" panose="020F0502020204030204" pitchFamily="34" charset="0"/>
                <a:cs typeface="Calibri" panose="020F0502020204030204" pitchFamily="34" charset="0"/>
              </a:rPr>
              <a:t>Email id : </a:t>
            </a:r>
            <a:r>
              <a:rPr lang="en-IN" sz="2000" dirty="0">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contact@travelopro.com</a:t>
            </a:r>
            <a:endParaRPr lang="en-IN" sz="2000" dirty="0">
              <a:latin typeface="Calibri" panose="020F0502020204030204" pitchFamily="34" charset="0"/>
              <a:ea typeface="Calibri" panose="020F0502020204030204" pitchFamily="34" charset="0"/>
              <a:cs typeface="Calibri" panose="020F0502020204030204" pitchFamily="34" charset="0"/>
            </a:endParaRPr>
          </a:p>
          <a:p>
            <a:r>
              <a:rPr lang="en-IN" sz="2000" b="1" dirty="0">
                <a:latin typeface="Calibri" panose="020F0502020204030204" pitchFamily="34" charset="0"/>
                <a:ea typeface="Calibri" panose="020F0502020204030204" pitchFamily="34" charset="0"/>
                <a:cs typeface="Calibri" panose="020F0502020204030204" pitchFamily="34" charset="0"/>
              </a:rPr>
              <a:t>Phone No : </a:t>
            </a:r>
            <a:r>
              <a:rPr lang="en-GB" sz="2000" b="1" dirty="0">
                <a:latin typeface="Calibri" panose="020F0502020204030204" pitchFamily="34" charset="0"/>
                <a:ea typeface="Calibri" panose="020F0502020204030204" pitchFamily="34" charset="0"/>
                <a:cs typeface="Calibri" panose="020F0502020204030204" pitchFamily="34" charset="0"/>
              </a:rPr>
              <a:t>98455 66441</a:t>
            </a:r>
            <a:endParaRPr lang="en-IN" sz="2000" dirty="0">
              <a:latin typeface="Calibri" panose="020F0502020204030204" pitchFamily="34" charset="0"/>
              <a:ea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25FD99C7-DC5E-4D92-314C-3C447C0BA1B4}"/>
              </a:ext>
            </a:extLst>
          </p:cNvPr>
          <p:cNvSpPr txBox="1"/>
          <p:nvPr/>
        </p:nvSpPr>
        <p:spPr>
          <a:xfrm>
            <a:off x="3727861" y="143203"/>
            <a:ext cx="5180536" cy="646331"/>
          </a:xfrm>
          <a:prstGeom prst="rect">
            <a:avLst/>
          </a:prstGeom>
          <a:noFill/>
        </p:spPr>
        <p:txBody>
          <a:bodyPr wrap="square">
            <a:spAutoFit/>
          </a:bodyPr>
          <a:lstStyle/>
          <a:p>
            <a:r>
              <a:rPr lang="en-IN" sz="3600" b="1" dirty="0"/>
              <a:t>Galileo Ticketing Software</a:t>
            </a:r>
          </a:p>
        </p:txBody>
      </p:sp>
      <p:pic>
        <p:nvPicPr>
          <p:cNvPr id="14" name="Picture 13">
            <a:extLst>
              <a:ext uri="{FF2B5EF4-FFF2-40B4-BE49-F238E27FC236}">
                <a16:creationId xmlns:a16="http://schemas.microsoft.com/office/drawing/2014/main" id="{9BA8673A-4866-FCC6-13AA-8F6489C7D2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270" y="365890"/>
            <a:ext cx="10738691" cy="5057448"/>
          </a:xfrm>
          <a:prstGeom prst="rect">
            <a:avLst/>
          </a:prstGeom>
        </p:spPr>
      </p:pic>
      <p:sp>
        <p:nvSpPr>
          <p:cNvPr id="16" name="TextBox 15">
            <a:extLst>
              <a:ext uri="{FF2B5EF4-FFF2-40B4-BE49-F238E27FC236}">
                <a16:creationId xmlns:a16="http://schemas.microsoft.com/office/drawing/2014/main" id="{39387042-6881-7727-E565-F31026BD347A}"/>
              </a:ext>
            </a:extLst>
          </p:cNvPr>
          <p:cNvSpPr txBox="1"/>
          <p:nvPr/>
        </p:nvSpPr>
        <p:spPr>
          <a:xfrm>
            <a:off x="3117729" y="2659559"/>
            <a:ext cx="6400800" cy="769441"/>
          </a:xfrm>
          <a:prstGeom prst="rect">
            <a:avLst/>
          </a:prstGeom>
          <a:noFill/>
        </p:spPr>
        <p:txBody>
          <a:bodyPr wrap="square">
            <a:spAutoFit/>
          </a:bodyPr>
          <a:lstStyle/>
          <a:p>
            <a:r>
              <a:rPr lang="en-IN" sz="4400" b="1" dirty="0"/>
              <a:t>Galileo Ticketing Software</a:t>
            </a:r>
          </a:p>
        </p:txBody>
      </p:sp>
    </p:spTree>
    <p:extLst>
      <p:ext uri="{BB962C8B-B14F-4D97-AF65-F5344CB8AC3E}">
        <p14:creationId xmlns:p14="http://schemas.microsoft.com/office/powerpoint/2010/main" val="3321278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C67108-9009-1001-C683-F7FCB94F540E}"/>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AB6C7328-B220-D39E-C834-C3923D153A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8306" y="143203"/>
            <a:ext cx="1957424" cy="445375"/>
          </a:xfrm>
          <a:prstGeom prst="rect">
            <a:avLst/>
          </a:prstGeom>
        </p:spPr>
      </p:pic>
      <p:sp>
        <p:nvSpPr>
          <p:cNvPr id="3" name="TextBox 2">
            <a:extLst>
              <a:ext uri="{FF2B5EF4-FFF2-40B4-BE49-F238E27FC236}">
                <a16:creationId xmlns:a16="http://schemas.microsoft.com/office/drawing/2014/main" id="{40077C65-14F5-0C8D-8E4D-5F460A3CB08C}"/>
              </a:ext>
            </a:extLst>
          </p:cNvPr>
          <p:cNvSpPr txBox="1"/>
          <p:nvPr/>
        </p:nvSpPr>
        <p:spPr>
          <a:xfrm>
            <a:off x="1353189" y="1101492"/>
            <a:ext cx="8755117" cy="4452116"/>
          </a:xfrm>
          <a:prstGeom prst="rect">
            <a:avLst/>
          </a:prstGeom>
          <a:noFill/>
        </p:spPr>
        <p:txBody>
          <a:bodyPr wrap="square">
            <a:spAutoFit/>
          </a:bodyPr>
          <a:lstStyle/>
          <a:p>
            <a:pPr algn="ctr">
              <a:lnSpc>
                <a:spcPct val="107000"/>
              </a:lnSpc>
              <a:spcAft>
                <a:spcPts val="800"/>
              </a:spcAft>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Benefits of Galileo GDS integration:</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Enhanced efficiency</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Decease in the operating cost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Increase in productivity</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Sales enhancement</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Customized solution</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Can provide individual identity to travel agents</a:t>
            </a:r>
          </a:p>
          <a:p>
            <a:pPr marL="342900" lvl="0" indent="-342900" algn="just">
              <a:lnSpc>
                <a:spcPct val="107000"/>
              </a:lnSpc>
              <a:spcAft>
                <a:spcPts val="800"/>
              </a:spcAft>
              <a:buSzPts val="1000"/>
              <a:buFont typeface="Symbol" panose="05050102010706020507" pitchFamily="18" charset="2"/>
              <a:buChar char=""/>
              <a:tabLst>
                <a:tab pos="457200" algn="l"/>
              </a:tabLs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Real time access to inventory and contents</a:t>
            </a:r>
          </a:p>
        </p:txBody>
      </p:sp>
    </p:spTree>
    <p:extLst>
      <p:ext uri="{BB962C8B-B14F-4D97-AF65-F5344CB8AC3E}">
        <p14:creationId xmlns:p14="http://schemas.microsoft.com/office/powerpoint/2010/main" val="3841394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C63BC7-EB9D-CD99-0187-4FFEBC2B13AC}"/>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24F16774-FB8D-5355-8998-615CF35143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8306" y="143203"/>
            <a:ext cx="1957424" cy="445375"/>
          </a:xfrm>
          <a:prstGeom prst="rect">
            <a:avLst/>
          </a:prstGeom>
        </p:spPr>
      </p:pic>
      <p:sp>
        <p:nvSpPr>
          <p:cNvPr id="2" name="Title 1">
            <a:extLst>
              <a:ext uri="{FF2B5EF4-FFF2-40B4-BE49-F238E27FC236}">
                <a16:creationId xmlns:a16="http://schemas.microsoft.com/office/drawing/2014/main" id="{4537796C-5EE1-DA49-19E3-2EED39F483A1}"/>
              </a:ext>
            </a:extLst>
          </p:cNvPr>
          <p:cNvSpPr txBox="1">
            <a:spLocks/>
          </p:cNvSpPr>
          <p:nvPr/>
        </p:nvSpPr>
        <p:spPr>
          <a:xfrm>
            <a:off x="973337" y="890064"/>
            <a:ext cx="10245326" cy="480460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tx2">
                    <a:lumMod val="40000"/>
                    <a:lumOff val="6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spcBef>
                <a:spcPts val="0"/>
              </a:spcBef>
            </a:pPr>
            <a:r>
              <a:rPr lang="en-IN" sz="3600" cap="none" dirty="0">
                <a:solidFill>
                  <a:schemeClr val="tx1"/>
                </a:solidFill>
                <a:latin typeface="Calibri" panose="020F0502020204030204" pitchFamily="34" charset="0"/>
                <a:ea typeface="Calibri" panose="020F0502020204030204" pitchFamily="34" charset="0"/>
                <a:cs typeface="Calibri" panose="020F0502020204030204" pitchFamily="34" charset="0"/>
              </a:rPr>
              <a:t>CONTACT US:</a:t>
            </a:r>
            <a:br>
              <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rPr>
            </a:br>
            <a:br>
              <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rPr>
              <a:t>For more details, please visit our website: </a:t>
            </a:r>
          </a:p>
          <a:p>
            <a:pPr algn="ctr">
              <a:spcBef>
                <a:spcPts val="0"/>
              </a:spcBef>
            </a:pPr>
            <a:endParaRPr lang="en-IN" sz="3600"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hlinkClick r:id="rId3"/>
              </a:rPr>
              <a:t>https://www.travelopro.com/galileo-ticketing-software.php</a:t>
            </a:r>
            <a:endPar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endParaRPr lang="en-IN" sz="2800" b="1" u="sng"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spcBef>
                <a:spcPts val="0"/>
              </a:spcBef>
            </a:pPr>
            <a:r>
              <a:rPr lang="en-IN" sz="2800" b="1"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Email id :  </a:t>
            </a:r>
            <a:r>
              <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contact@travelopro.com</a:t>
            </a:r>
            <a:endPar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spcBef>
                <a:spcPts val="0"/>
              </a:spcBef>
            </a:pPr>
            <a:endParaRPr lang="en-IN" sz="2800" b="1" u="sng" cap="none"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ctr">
              <a:spcBef>
                <a:spcPts val="0"/>
              </a:spcBef>
            </a:pPr>
            <a:r>
              <a:rPr lang="en-IN" sz="2800" b="1" cap="none" dirty="0">
                <a:solidFill>
                  <a:schemeClr val="tx1"/>
                </a:solidFill>
                <a:latin typeface="Calibri" panose="020F0502020204030204" pitchFamily="34" charset="0"/>
                <a:ea typeface="Calibri" panose="020F0502020204030204" pitchFamily="34" charset="0"/>
                <a:cs typeface="Calibri" panose="020F0502020204030204" pitchFamily="34" charset="0"/>
              </a:rPr>
              <a:t>Phone No : </a:t>
            </a:r>
            <a:r>
              <a:rPr lang="en-GB" sz="2800" b="1" dirty="0">
                <a:solidFill>
                  <a:schemeClr val="tx1"/>
                </a:solidFill>
                <a:latin typeface="Calibri" panose="020F0502020204030204" pitchFamily="34" charset="0"/>
                <a:ea typeface="Calibri" panose="020F0502020204030204" pitchFamily="34" charset="0"/>
                <a:cs typeface="Calibri" panose="020F0502020204030204" pitchFamily="34" charset="0"/>
              </a:rPr>
              <a:t>98455 66441</a:t>
            </a:r>
            <a:br>
              <a:rPr lang="en-IN" sz="2800" cap="none" dirty="0">
                <a:solidFill>
                  <a:schemeClr val="tx1"/>
                </a:solidFill>
                <a:latin typeface="Times New Roman" panose="02020603050405020304" pitchFamily="18" charset="0"/>
                <a:cs typeface="Times New Roman" panose="02020603050405020304" pitchFamily="18" charset="0"/>
              </a:rPr>
            </a:br>
            <a:endParaRPr lang="en-IN" sz="2800"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422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00005-E7EE-5AFF-5278-EFC4392A4944}"/>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97F3FEEA-EC16-38C5-4051-469AD4E960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8306" y="143203"/>
            <a:ext cx="1957424" cy="445375"/>
          </a:xfrm>
          <a:prstGeom prst="rect">
            <a:avLst/>
          </a:prstGeom>
        </p:spPr>
      </p:pic>
      <p:sp>
        <p:nvSpPr>
          <p:cNvPr id="3" name="TextBox 2">
            <a:extLst>
              <a:ext uri="{FF2B5EF4-FFF2-40B4-BE49-F238E27FC236}">
                <a16:creationId xmlns:a16="http://schemas.microsoft.com/office/drawing/2014/main" id="{86E6A6E9-FEA7-59B1-21BB-24A978F2916E}"/>
              </a:ext>
            </a:extLst>
          </p:cNvPr>
          <p:cNvSpPr txBox="1"/>
          <p:nvPr/>
        </p:nvSpPr>
        <p:spPr>
          <a:xfrm>
            <a:off x="704193" y="617781"/>
            <a:ext cx="11088414" cy="5622437"/>
          </a:xfrm>
          <a:prstGeom prst="rect">
            <a:avLst/>
          </a:prstGeom>
          <a:noFill/>
        </p:spPr>
        <p:txBody>
          <a:bodyPr wrap="square">
            <a:spAutoFit/>
          </a:bodyPr>
          <a:lstStyle/>
          <a:p>
            <a:pPr algn="ctr">
              <a:lnSpc>
                <a:spcPct val="107000"/>
              </a:lnSpc>
              <a:spcAft>
                <a:spcPts val="800"/>
              </a:spcAft>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Maintain Smooth Air and Hotel Availability with Galileo</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Travelopro is a Travel Portal Development Company in all over the world. We offer B2B and B2C Travel Portals which has reputation and good will because of its work.</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Travelopro, a leading travel portal development company that specializes in building a self-reservation system for travel agencies and travel management companies. Our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Galileo GDS</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integrated solution connects businesses through multiple travel channels. It helps in dealing with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airline inventory management solutions</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&amp; airline consolidation for international airlines.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Travelopro brings together the best flight suppliers, GDS, and consolidator inventory to provide unparalleled content.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Galileo Ticketing Software</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allows a customer to specify their travel requirements such as the city of departure, destination, departure date, return date, and a class of travel.  </a:t>
            </a:r>
          </a:p>
        </p:txBody>
      </p:sp>
    </p:spTree>
    <p:extLst>
      <p:ext uri="{BB962C8B-B14F-4D97-AF65-F5344CB8AC3E}">
        <p14:creationId xmlns:p14="http://schemas.microsoft.com/office/powerpoint/2010/main" val="3953503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25C609-F0A2-3A9B-59AF-AEF82624D591}"/>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8512D3C0-511B-C7BA-03B6-C37E20DA5B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8306" y="143203"/>
            <a:ext cx="1957424" cy="445375"/>
          </a:xfrm>
          <a:prstGeom prst="rect">
            <a:avLst/>
          </a:prstGeom>
        </p:spPr>
      </p:pic>
      <p:sp>
        <p:nvSpPr>
          <p:cNvPr id="3" name="TextBox 2">
            <a:extLst>
              <a:ext uri="{FF2B5EF4-FFF2-40B4-BE49-F238E27FC236}">
                <a16:creationId xmlns:a16="http://schemas.microsoft.com/office/drawing/2014/main" id="{38D1C145-F946-2E7B-F6FE-E779B03EFF87}"/>
              </a:ext>
            </a:extLst>
          </p:cNvPr>
          <p:cNvSpPr txBox="1"/>
          <p:nvPr/>
        </p:nvSpPr>
        <p:spPr>
          <a:xfrm>
            <a:off x="997086" y="804456"/>
            <a:ext cx="10354086" cy="5417252"/>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Galileo GDS software</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is generally integrated for the IATA agents through web services. We provide the best-integrated system to our clients by associating with a maximum number of inventories related to flight, hotels, car rental, bus, cruise, transfers, and vacation, through the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Galileo GDS system</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Galileo's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travel reservation system</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offers flights, hotels, cars, and holiday packages among others. Our airline reservation system is a web-based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booking solution</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that helps in consolidating data from all airlines through the use of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global distribution systems</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The system provides inventory and rates in real-time to customers as well as travel agents.  </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Travelopro provides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global distribution system services</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for the travel industry through its computerized reservations systems, leading-edge products, and innovative, internet-based solutions like the pre-integrated Galileo travel reservation system.</a:t>
            </a:r>
          </a:p>
        </p:txBody>
      </p:sp>
    </p:spTree>
    <p:extLst>
      <p:ext uri="{BB962C8B-B14F-4D97-AF65-F5344CB8AC3E}">
        <p14:creationId xmlns:p14="http://schemas.microsoft.com/office/powerpoint/2010/main" val="40152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703EDB-18FA-5473-AB76-54FE22DBD07A}"/>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45E26F00-B678-2A08-417E-A08C2477B0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8306" y="143203"/>
            <a:ext cx="1957424" cy="445375"/>
          </a:xfrm>
          <a:prstGeom prst="rect">
            <a:avLst/>
          </a:prstGeom>
        </p:spPr>
      </p:pic>
      <p:sp>
        <p:nvSpPr>
          <p:cNvPr id="5" name="TextBox 4">
            <a:extLst>
              <a:ext uri="{FF2B5EF4-FFF2-40B4-BE49-F238E27FC236}">
                <a16:creationId xmlns:a16="http://schemas.microsoft.com/office/drawing/2014/main" id="{091BC8C6-7A7A-5414-6BA4-EE473EF22326}"/>
              </a:ext>
            </a:extLst>
          </p:cNvPr>
          <p:cNvSpPr txBox="1"/>
          <p:nvPr/>
        </p:nvSpPr>
        <p:spPr>
          <a:xfrm>
            <a:off x="1324303" y="1660261"/>
            <a:ext cx="9144000" cy="3733971"/>
          </a:xfrm>
          <a:prstGeom prst="rect">
            <a:avLst/>
          </a:prstGeom>
          <a:noFill/>
        </p:spPr>
        <p:txBody>
          <a:bodyPr wrap="square">
            <a:spAutoFit/>
          </a:bodyPr>
          <a:lstStyle/>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pre-integrated Galileo Reservation System enables travel agencies, technology development partners, and suppliers of air, hotel, car, tour packages, and other services to seamlessly integrate Galileo GDS and functions into their applications via the Internet, thereby reducing development time, effort, maintenance and operating costs.</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Integrating the Galileo GDS system to your travel portal or booking engine can provide huge real-time data and facilities to book flights online with more options.</a:t>
            </a:r>
          </a:p>
        </p:txBody>
      </p:sp>
    </p:spTree>
    <p:extLst>
      <p:ext uri="{BB962C8B-B14F-4D97-AF65-F5344CB8AC3E}">
        <p14:creationId xmlns:p14="http://schemas.microsoft.com/office/powerpoint/2010/main" val="2544078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7E2263-66E4-2B37-E170-30FE9AA5E73F}"/>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804BA2DE-3383-7116-651A-06EF0FA8A5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8306" y="143203"/>
            <a:ext cx="1957424" cy="445375"/>
          </a:xfrm>
          <a:prstGeom prst="rect">
            <a:avLst/>
          </a:prstGeom>
        </p:spPr>
      </p:pic>
      <p:sp>
        <p:nvSpPr>
          <p:cNvPr id="3" name="TextBox 2">
            <a:extLst>
              <a:ext uri="{FF2B5EF4-FFF2-40B4-BE49-F238E27FC236}">
                <a16:creationId xmlns:a16="http://schemas.microsoft.com/office/drawing/2014/main" id="{15573F9C-8F01-7CAC-8744-A381C855631F}"/>
              </a:ext>
            </a:extLst>
          </p:cNvPr>
          <p:cNvSpPr txBox="1"/>
          <p:nvPr/>
        </p:nvSpPr>
        <p:spPr>
          <a:xfrm>
            <a:off x="1051034" y="836964"/>
            <a:ext cx="10436773" cy="5227265"/>
          </a:xfrm>
          <a:prstGeom prst="rect">
            <a:avLst/>
          </a:prstGeom>
          <a:noFill/>
        </p:spPr>
        <p:txBody>
          <a:bodyPr wrap="square">
            <a:spAutoFit/>
          </a:bodyPr>
          <a:lstStyle/>
          <a:p>
            <a:pPr algn="ctr">
              <a:lnSpc>
                <a:spcPct val="107000"/>
              </a:lnSpc>
              <a:spcAft>
                <a:spcPts val="800"/>
              </a:spcAft>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How can Galileo XML API Integration help travel management companies?</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deliver online travel solutions for B2C, B2B, B2B2C and B2B2B travel portals, and these travel portals or websites can integrate to various APIs for flights, hotels, and cars for real time inventory.</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booking engine is connected via API with multiple airline suppliers, hotel supplier's and car suppliers and also to several GDSs (Amadeus, Galileo, Worldspan) and consolidators and it is easily managed from its own dedicated admin panel having dynamic features at back end.</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integrate GDS Services into the specific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web applications</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and travel websites as per the personalized need of our client’s business. Our customer-friendly online booking engine is equipped with the latest XML and APIs.</a:t>
            </a:r>
          </a:p>
        </p:txBody>
      </p:sp>
    </p:spTree>
    <p:extLst>
      <p:ext uri="{BB962C8B-B14F-4D97-AF65-F5344CB8AC3E}">
        <p14:creationId xmlns:p14="http://schemas.microsoft.com/office/powerpoint/2010/main" val="3407824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4B744-B52A-5755-B043-6D02CAF3C942}"/>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2F1E4513-7991-3332-1F86-BCC8F06D0D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8306" y="143203"/>
            <a:ext cx="1957424" cy="445375"/>
          </a:xfrm>
          <a:prstGeom prst="rect">
            <a:avLst/>
          </a:prstGeom>
        </p:spPr>
      </p:pic>
      <p:sp>
        <p:nvSpPr>
          <p:cNvPr id="3" name="TextBox 2">
            <a:extLst>
              <a:ext uri="{FF2B5EF4-FFF2-40B4-BE49-F238E27FC236}">
                <a16:creationId xmlns:a16="http://schemas.microsoft.com/office/drawing/2014/main" id="{8B638C9B-5EC6-6559-7488-1917E9FBBAF0}"/>
              </a:ext>
            </a:extLst>
          </p:cNvPr>
          <p:cNvSpPr txBox="1"/>
          <p:nvPr/>
        </p:nvSpPr>
        <p:spPr>
          <a:xfrm>
            <a:off x="1229710" y="1313132"/>
            <a:ext cx="9732579" cy="4231736"/>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We, at Travelopro influence the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travel technology</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market with innovative business solutions and strive to be a one-stop shop for all your travel technology needs. We develop travel portals that can generate monetary returns for you at every single click.</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If you are developing your travel business or entering for the first time in e-business, we are here to help you to find all the travel portal related solutions.</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team of experienced professionals provides you the best possible solutions. We provide customized </a:t>
            </a:r>
            <a:r>
              <a:rPr lang="en-IN" sz="2400" b="1" u="sng" kern="100"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travel portal development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to your changing requirements.</a:t>
            </a:r>
          </a:p>
        </p:txBody>
      </p:sp>
    </p:spTree>
    <p:extLst>
      <p:ext uri="{BB962C8B-B14F-4D97-AF65-F5344CB8AC3E}">
        <p14:creationId xmlns:p14="http://schemas.microsoft.com/office/powerpoint/2010/main" val="1772368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49EC79-EB8D-C455-DEC2-E95FAA13E905}"/>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83F79F06-C340-3AA9-A741-C24AEFDD49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8306" y="143203"/>
            <a:ext cx="1957424" cy="445375"/>
          </a:xfrm>
          <a:prstGeom prst="rect">
            <a:avLst/>
          </a:prstGeom>
        </p:spPr>
      </p:pic>
      <p:sp>
        <p:nvSpPr>
          <p:cNvPr id="3" name="TextBox 2">
            <a:extLst>
              <a:ext uri="{FF2B5EF4-FFF2-40B4-BE49-F238E27FC236}">
                <a16:creationId xmlns:a16="http://schemas.microsoft.com/office/drawing/2014/main" id="{A6450EBB-A05A-E8BA-DEA4-6DC23CF77CBF}"/>
              </a:ext>
            </a:extLst>
          </p:cNvPr>
          <p:cNvSpPr txBox="1"/>
          <p:nvPr/>
        </p:nvSpPr>
        <p:spPr>
          <a:xfrm>
            <a:off x="683171" y="588578"/>
            <a:ext cx="10668001" cy="5915017"/>
          </a:xfrm>
          <a:prstGeom prst="rect">
            <a:avLst/>
          </a:prstGeom>
          <a:noFill/>
        </p:spPr>
        <p:txBody>
          <a:bodyPr wrap="square">
            <a:spAutoFit/>
          </a:bodyPr>
          <a:lstStyle/>
          <a:p>
            <a:pPr algn="ctr">
              <a:lnSpc>
                <a:spcPct val="107000"/>
              </a:lnSpc>
              <a:spcAft>
                <a:spcPts val="800"/>
              </a:spcAft>
            </a:pPr>
            <a:r>
              <a:rPr lang="en-IN" sz="24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Galileo GDS System - Offered by Travelport, Is One of the Most Sophisticated Global Distribution Systems for Travel Domain</a:t>
            </a:r>
            <a:endParaRPr lang="en-IN" sz="2400"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Galileo airline reservation system connects to </a:t>
            </a:r>
            <a:r>
              <a:rPr lang="en-IN" sz="2400" b="1" u="none" strike="noStrike"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Galileo GDS / Galileo Global Distribution System</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for worldwide flight inventory. Galileo is one of the major GDS including Amadeus and Sabre is powering several travel booking systems. Galileo has been one of the most preferred CRS systems by travel agencies and travel management companies. </a:t>
            </a:r>
          </a:p>
          <a:p>
            <a:pPr marL="342900" indent="-34290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The main reason behind the preference is the benefits associated with Galileo. Aggregates the travel contents for flights, hotels, transfers, and sightseeing and shares the information to all the web portals through their proprietary APIs or web services. End users can search and book all the travel content by searching and making payments online. The majority of </a:t>
            </a:r>
            <a:r>
              <a:rPr lang="en-IN" sz="2400" kern="100" dirty="0" err="1">
                <a:effectLst/>
                <a:latin typeface="Calibri" panose="020F0502020204030204" pitchFamily="34" charset="0"/>
                <a:ea typeface="Calibri" panose="020F0502020204030204" pitchFamily="34" charset="0"/>
                <a:cs typeface="Times New Roman" panose="02020603050405020304" pitchFamily="18" charset="0"/>
              </a:rPr>
              <a:t>fulfillment</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 processes can be automated easily using the system. </a:t>
            </a:r>
          </a:p>
        </p:txBody>
      </p:sp>
    </p:spTree>
    <p:extLst>
      <p:ext uri="{BB962C8B-B14F-4D97-AF65-F5344CB8AC3E}">
        <p14:creationId xmlns:p14="http://schemas.microsoft.com/office/powerpoint/2010/main" val="402478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B65EFF-A58D-9D37-F2DE-28F78BDACB7D}"/>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FC6E123A-12FC-E275-803A-7B8C182BD1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8306" y="143203"/>
            <a:ext cx="1957424" cy="445375"/>
          </a:xfrm>
          <a:prstGeom prst="rect">
            <a:avLst/>
          </a:prstGeom>
        </p:spPr>
      </p:pic>
      <p:sp>
        <p:nvSpPr>
          <p:cNvPr id="3" name="TextBox 2">
            <a:extLst>
              <a:ext uri="{FF2B5EF4-FFF2-40B4-BE49-F238E27FC236}">
                <a16:creationId xmlns:a16="http://schemas.microsoft.com/office/drawing/2014/main" id="{B769C716-8724-0448-93D1-12BA5E41C2A9}"/>
              </a:ext>
            </a:extLst>
          </p:cNvPr>
          <p:cNvSpPr txBox="1"/>
          <p:nvPr/>
        </p:nvSpPr>
        <p:spPr>
          <a:xfrm>
            <a:off x="893379" y="908304"/>
            <a:ext cx="10604939" cy="5314660"/>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Our Galileo XML API Integration helps integrate all services in one place, which in turn enables the travelers to discover the best deals available worldwide. We are the world’s leading Galileo API Integration supplier who has a long and successful clientele across the world who are satisfied and take the services of the company. The Galileo airline reservation system stands with the lead position in airline reservation software and connected to almost all the leading airline companies. </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It also provides solutions to travel agencies by offering desktop solutions (search &amp; book) and web services XML to connect to the core database. </a:t>
            </a:r>
            <a:r>
              <a:rPr lang="en-IN" sz="2400" b="1" u="none" strike="noStrike"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Galileo's travel reservation system</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offers flights, hotels, cars, and holiday packages among others. Our airline reservation system is a web-based booking solution that helps in consolidating data from all airlines through the use of global distribution systems. The system provides inventory and rates in real-time to customers as well as travel agents. </a:t>
            </a:r>
          </a:p>
        </p:txBody>
      </p:sp>
    </p:spTree>
    <p:extLst>
      <p:ext uri="{BB962C8B-B14F-4D97-AF65-F5344CB8AC3E}">
        <p14:creationId xmlns:p14="http://schemas.microsoft.com/office/powerpoint/2010/main" val="1395509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02ED1-1DE6-89AC-5332-A3380245A0A0}"/>
            </a:ext>
          </a:extLst>
        </p:cNvPr>
        <p:cNvGrpSpPr/>
        <p:nvPr/>
      </p:nvGrpSpPr>
      <p:grpSpPr>
        <a:xfrm>
          <a:off x="0" y="0"/>
          <a:ext cx="0" cy="0"/>
          <a:chOff x="0" y="0"/>
          <a:chExt cx="0" cy="0"/>
        </a:xfrm>
      </p:grpSpPr>
      <p:pic>
        <p:nvPicPr>
          <p:cNvPr id="9" name="Picture 8">
            <a:extLst>
              <a:ext uri="{FF2B5EF4-FFF2-40B4-BE49-F238E27FC236}">
                <a16:creationId xmlns:a16="http://schemas.microsoft.com/office/drawing/2014/main" id="{C1A4773E-2368-EC54-57B8-F831F02842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8306" y="143203"/>
            <a:ext cx="1957424" cy="445375"/>
          </a:xfrm>
          <a:prstGeom prst="rect">
            <a:avLst/>
          </a:prstGeom>
        </p:spPr>
      </p:pic>
      <p:sp>
        <p:nvSpPr>
          <p:cNvPr id="3" name="TextBox 2">
            <a:extLst>
              <a:ext uri="{FF2B5EF4-FFF2-40B4-BE49-F238E27FC236}">
                <a16:creationId xmlns:a16="http://schemas.microsoft.com/office/drawing/2014/main" id="{93F984E8-00D4-BBE8-623F-22A27EBEB220}"/>
              </a:ext>
            </a:extLst>
          </p:cNvPr>
          <p:cNvSpPr txBox="1"/>
          <p:nvPr/>
        </p:nvSpPr>
        <p:spPr>
          <a:xfrm>
            <a:off x="1123211" y="1096993"/>
            <a:ext cx="9732579" cy="5022080"/>
          </a:xfrm>
          <a:prstGeom prst="rect">
            <a:avLst/>
          </a:prstGeom>
          <a:noFill/>
        </p:spPr>
        <p:txBody>
          <a:bodyPr wrap="square">
            <a:spAutoFit/>
          </a:bodyPr>
          <a:lstStyle/>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Airline reservation systems (ARS) are part of the so-called passenger service systems (PSS), which are applications supporting the direct contact with the passenger. ARS eventually evolved into the</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b="1" u="none" strike="noStrike" kern="100"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computer reservations system (CRS)</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A computer reservation system is used for the reservations of a particular airline and interfaces with a global distribution system (GDS) which supports travel agencies and other distribution channels in making reservations for most major airlines in a single system. </a:t>
            </a:r>
          </a:p>
          <a:p>
            <a:pPr marL="285750" indent="-285750" algn="just">
              <a:lnSpc>
                <a:spcPct val="107000"/>
              </a:lnSpc>
              <a:spcAft>
                <a:spcPts val="800"/>
              </a:spcAft>
              <a:buFont typeface="Arial" panose="020B0604020202020204" pitchFamily="34" charset="0"/>
              <a:buChar char="•"/>
            </a:pP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Galileo is a value-added aggregator of travel inventory, dedicated to supporting its customers and through them, expanding choices for travelers worldwide. </a:t>
            </a:r>
            <a:r>
              <a:rPr lang="en-IN" sz="2400" b="1" u="none" strike="noStrike" kern="100" dirty="0">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Galileo system</a:t>
            </a:r>
            <a:r>
              <a:rPr lang="en-IN" sz="2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2400" kern="100" dirty="0">
                <a:effectLst/>
                <a:latin typeface="Calibri" panose="020F0502020204030204" pitchFamily="34" charset="0"/>
                <a:ea typeface="Calibri" panose="020F0502020204030204" pitchFamily="34" charset="0"/>
                <a:cs typeface="Times New Roman" panose="02020603050405020304" pitchFamily="18" charset="0"/>
              </a:rPr>
              <a:t>commands a leadership position in airline software and connected to almost all the leading airlines.</a:t>
            </a:r>
          </a:p>
        </p:txBody>
      </p:sp>
    </p:spTree>
    <p:extLst>
      <p:ext uri="{BB962C8B-B14F-4D97-AF65-F5344CB8AC3E}">
        <p14:creationId xmlns:p14="http://schemas.microsoft.com/office/powerpoint/2010/main" val="3749266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36</TotalTime>
  <Words>1131</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Symbol</vt:lpstr>
      <vt:lpstr>Times New Roman</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anu suya</dc:creator>
  <cp:lastModifiedBy>anu suya</cp:lastModifiedBy>
  <cp:revision>3</cp:revision>
  <dcterms:created xsi:type="dcterms:W3CDTF">2025-02-24T10:42:38Z</dcterms:created>
  <dcterms:modified xsi:type="dcterms:W3CDTF">2025-02-24T11:18:40Z</dcterms:modified>
</cp:coreProperties>
</file>