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3" d="100"/>
          <a:sy n="73" d="100"/>
        </p:scale>
        <p:origin x="107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99E4A9D-D275-422B-ADC9-2C93FA61BD2D}" type="datetimeFigureOut">
              <a:rPr lang="en-IN" smtClean="0"/>
              <a:t>29-11-2024</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6162921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E4A9D-D275-422B-ADC9-2C93FA61BD2D}" type="datetimeFigureOut">
              <a:rPr lang="en-IN" smtClean="0"/>
              <a:t>29-11-2024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398295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E4A9D-D275-422B-ADC9-2C93FA61BD2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331063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E4A9D-D275-422B-ADC9-2C93FA61BD2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1102798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E4A9D-D275-422B-ADC9-2C93FA61BD2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4141062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E4A9D-D275-422B-ADC9-2C93FA61BD2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4096314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E4A9D-D275-422B-ADC9-2C93FA61BD2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61144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E4A9D-D275-422B-ADC9-2C93FA61BD2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64188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E4A9D-D275-422B-ADC9-2C93FA61BD2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2733434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E4A9D-D275-422B-ADC9-2C93FA61BD2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62367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E4A9D-D275-422B-ADC9-2C93FA61BD2D}" type="datetimeFigureOut">
              <a:rPr lang="en-IN" smtClean="0"/>
              <a:t>29-11-2024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362803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9E4A9D-D275-422B-ADC9-2C93FA61BD2D}" type="datetimeFigureOut">
              <a:rPr lang="en-IN" smtClean="0"/>
              <a:t>29-11-2024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199983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9E4A9D-D275-422B-ADC9-2C93FA61BD2D}" type="datetimeFigureOut">
              <a:rPr lang="en-IN" smtClean="0"/>
              <a:t>29-11-2024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248781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9E4A9D-D275-422B-ADC9-2C93FA61BD2D}" type="datetimeFigureOut">
              <a:rPr lang="en-IN" smtClean="0"/>
              <a:t>29-11-2024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124648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99E4A9D-D275-422B-ADC9-2C93FA61BD2D}" type="datetimeFigureOut">
              <a:rPr lang="en-IN" smtClean="0"/>
              <a:t>29-11-2024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352773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E4A9D-D275-422B-ADC9-2C93FA61BD2D}" type="datetimeFigureOut">
              <a:rPr lang="en-IN" smtClean="0"/>
              <a:t>29-11-2024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2595743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E4A9D-D275-422B-ADC9-2C93FA61BD2D}" type="datetimeFigureOut">
              <a:rPr lang="en-IN" smtClean="0"/>
              <a:t>29-11-2024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946701F-A12B-45F2-ABA2-9C4907A2E291}" type="slidenum">
              <a:rPr lang="en-IN" smtClean="0"/>
              <a:t>‹#›</a:t>
            </a:fld>
            <a:endParaRPr lang="en-IN"/>
          </a:p>
        </p:txBody>
      </p:sp>
    </p:spTree>
    <p:extLst>
      <p:ext uri="{BB962C8B-B14F-4D97-AF65-F5344CB8AC3E}">
        <p14:creationId xmlns:p14="http://schemas.microsoft.com/office/powerpoint/2010/main" val="318669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9E4A9D-D275-422B-ADC9-2C93FA61BD2D}" type="datetimeFigureOut">
              <a:rPr lang="en-IN" smtClean="0"/>
              <a:t>29-11-2024</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46701F-A12B-45F2-ABA2-9C4907A2E291}" type="slidenum">
              <a:rPr lang="en-IN" smtClean="0"/>
              <a:t>‹#›</a:t>
            </a:fld>
            <a:endParaRPr lang="en-IN"/>
          </a:p>
        </p:txBody>
      </p:sp>
    </p:spTree>
    <p:extLst>
      <p:ext uri="{BB962C8B-B14F-4D97-AF65-F5344CB8AC3E}">
        <p14:creationId xmlns:p14="http://schemas.microsoft.com/office/powerpoint/2010/main" val="12383715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ntact@travelopro.com"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travelopro.com/travelport-vs-amadeus-vs-sabre-gds"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travelopro.com/top-5-travel-software-app-development-companie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travelopro.com/global-distribution-system-amadeus-galileo-sabre-travelport.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avel-technology-solution.ph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ravelopro.com/amadeus.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travelopro.com/why-is-gds-important-to-the-travel-industry.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avelopro.com/online-reservation-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travel-portal-development-cost.php"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travelopro.com/travelport-gds-integration.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travelopro.com/sabre-gds-api-integration.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opro.com/amadeus-gds.php" TargetMode="External"/><Relationship Id="rId7" Type="http://schemas.openxmlformats.org/officeDocument/2006/relationships/hyperlink" Target="https://www.travelopro.com/amadeus-gds-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www.travelopro.com/corporate-booking-tool.php" TargetMode="External"/><Relationship Id="rId5" Type="http://schemas.openxmlformats.org/officeDocument/2006/relationships/hyperlink" Target="https://www.travelopro.com/online-booking-engine.php" TargetMode="External"/><Relationship Id="rId4" Type="http://schemas.openxmlformats.org/officeDocument/2006/relationships/hyperlink" Target="https://www.travelopro.com/gds-system.php"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travelopro.com/dynamic-packaging-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mobile-recharge-and-multi-services-api"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ravelopro.com/why-is-gds-important-to-the-travel-industry.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slideshare.net/olivier-james/airline-booking-system-software-with-amadeus-galileo-amp-sabre-gds-integration"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contact@travelopro.com"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ravelopro.com/galileo-gds-system.php" TargetMode="External"/><Relationship Id="rId7" Type="http://schemas.openxmlformats.org/officeDocument/2006/relationships/hyperlink" Target="https://www.travelopro.com/corporate-travel-management-companies.php"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www.travelopro.com/flight-affiliate-white-label.php" TargetMode="External"/><Relationship Id="rId5" Type="http://schemas.openxmlformats.org/officeDocument/2006/relationships/hyperlink" Target="https://www.travelopro.com/amadeus-reservation-system.php" TargetMode="External"/><Relationship Id="rId4" Type="http://schemas.openxmlformats.org/officeDocument/2006/relationships/hyperlink" Target="https://www.travelopro.com/which-is-the-best-travel-portal-for-online-booking.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ravelopro.com/amadeus-software.php" TargetMode="External"/><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travelopro.com/amadeus-system.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sabre-gds-system.php" TargetMode="External"/><Relationship Id="rId4" Type="http://schemas.openxmlformats.org/officeDocument/2006/relationships/hyperlink" Target="https://www.travelopro.com/what-are-the-differences-between-galileo-and-amadeus-global-distribution-systems.ph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travelopro.com/amadeus-travel-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list-of-travel-technology-companies.ph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ravelopro.com/amadeus-flight-software.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b2c-hotel-booking-engine.php" TargetMode="External"/><Relationship Id="rId4" Type="http://schemas.openxmlformats.org/officeDocument/2006/relationships/hyperlink" Target="https://www.travelopro.com/web-application-development-services.ph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travelopro.com/travel-portal-development.php"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www.travelopro.com/amadeus-airline-software.ph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ravelopro.com/internet-booking-engine.php"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hyperlink" Target="https://www.travelopro.com/amadeus-booking-software.php" TargetMode="External"/><Relationship Id="rId4" Type="http://schemas.openxmlformats.org/officeDocument/2006/relationships/hyperlink" Target="https://www.travelopro.com/amadeus-api.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4559AD-B5E2-A11D-8577-A25F495A74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6" name="TextBox 5">
            <a:extLst>
              <a:ext uri="{FF2B5EF4-FFF2-40B4-BE49-F238E27FC236}">
                <a16:creationId xmlns:a16="http://schemas.microsoft.com/office/drawing/2014/main" id="{1F5725DC-8FF1-D43C-29DA-8F204C523630}"/>
              </a:ext>
            </a:extLst>
          </p:cNvPr>
          <p:cNvSpPr txBox="1"/>
          <p:nvPr/>
        </p:nvSpPr>
        <p:spPr>
          <a:xfrm>
            <a:off x="4419297" y="5906684"/>
            <a:ext cx="3820813"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000" b="1">
                <a:latin typeface="Calibri" panose="020F0502020204030204" pitchFamily="34" charset="0"/>
                <a:ea typeface="Calibri" panose="020F0502020204030204" pitchFamily="34" charset="0"/>
                <a:cs typeface="Calibri" panose="020F0502020204030204" pitchFamily="34" charset="0"/>
              </a:rPr>
              <a:t>Email id : </a:t>
            </a:r>
            <a:r>
              <a:rPr lang="en-IN" sz="200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contact@travelopro.com</a:t>
            </a:r>
            <a:endParaRPr lang="en-IN" sz="2000">
              <a:latin typeface="Calibri" panose="020F0502020204030204" pitchFamily="34" charset="0"/>
              <a:ea typeface="Calibri" panose="020F0502020204030204" pitchFamily="34" charset="0"/>
              <a:cs typeface="Calibri" panose="020F0502020204030204" pitchFamily="34" charset="0"/>
            </a:endParaRPr>
          </a:p>
          <a:p>
            <a:r>
              <a:rPr lang="en-IN" sz="2000" b="1">
                <a:latin typeface="Calibri" panose="020F0502020204030204" pitchFamily="34" charset="0"/>
                <a:ea typeface="Calibri" panose="020F0502020204030204" pitchFamily="34" charset="0"/>
                <a:cs typeface="Calibri" panose="020F0502020204030204" pitchFamily="34" charset="0"/>
              </a:rPr>
              <a:t>Phone No : </a:t>
            </a:r>
            <a:r>
              <a:rPr lang="en-GB" sz="2000" b="1">
                <a:latin typeface="Calibri" panose="020F0502020204030204" pitchFamily="34" charset="0"/>
                <a:ea typeface="Calibri" panose="020F0502020204030204" pitchFamily="34" charset="0"/>
                <a:cs typeface="Calibri" panose="020F0502020204030204" pitchFamily="34" charset="0"/>
              </a:rPr>
              <a:t>98455 66441</a:t>
            </a:r>
            <a:endParaRPr lang="en-IN" sz="20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D14EF6E4-B88F-899E-E978-A3C890B7E768}"/>
              </a:ext>
            </a:extLst>
          </p:cNvPr>
          <p:cNvSpPr txBox="1"/>
          <p:nvPr/>
        </p:nvSpPr>
        <p:spPr>
          <a:xfrm>
            <a:off x="3510455" y="243430"/>
            <a:ext cx="5171090" cy="658835"/>
          </a:xfrm>
          <a:prstGeom prst="rect">
            <a:avLst/>
          </a:prstGeom>
          <a:noFill/>
        </p:spPr>
        <p:txBody>
          <a:bodyPr wrap="square">
            <a:spAutoFit/>
          </a:bodyPr>
          <a:lstStyle/>
          <a:p>
            <a:pPr algn="just">
              <a:lnSpc>
                <a:spcPct val="107000"/>
              </a:lnSpc>
              <a:spcAft>
                <a:spcPts val="800"/>
              </a:spcAft>
            </a:pPr>
            <a:r>
              <a:rPr lang="en-IN" sz="3600" b="1" kern="100" dirty="0">
                <a:effectLst/>
                <a:latin typeface="Calibri" panose="020F0502020204030204" pitchFamily="34" charset="0"/>
                <a:ea typeface="Calibri" panose="020F0502020204030204" pitchFamily="34" charset="0"/>
                <a:cs typeface="Calibri" panose="020F0502020204030204" pitchFamily="34" charset="0"/>
              </a:rPr>
              <a:t>Amadeus GDS Integration</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50AF6924-4F85-30A1-D78A-977AD2870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220" y="1007303"/>
            <a:ext cx="9869214" cy="4794342"/>
          </a:xfrm>
          <a:prstGeom prst="rect">
            <a:avLst/>
          </a:prstGeom>
        </p:spPr>
      </p:pic>
    </p:spTree>
    <p:extLst>
      <p:ext uri="{BB962C8B-B14F-4D97-AF65-F5344CB8AC3E}">
        <p14:creationId xmlns:p14="http://schemas.microsoft.com/office/powerpoint/2010/main" val="367720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C0AAD-4B79-7E76-1B17-7E40C56C45B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82F0C64-0717-29B2-8EC8-FA9E7FE9D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C4CD3080-A6E5-CCC2-D7D4-74B6BDFBA239}"/>
              </a:ext>
            </a:extLst>
          </p:cNvPr>
          <p:cNvSpPr txBox="1"/>
          <p:nvPr/>
        </p:nvSpPr>
        <p:spPr>
          <a:xfrm>
            <a:off x="1135119" y="1482242"/>
            <a:ext cx="10068910" cy="4436920"/>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Why Is Amadeus GDS Integration Important to The Travel Industry?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a niche player in the travel industry successfully from the beginning supporting GDS software solutions to the industry. We specialize in integrating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GDS Solutions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GDS solutions empower the travel departments and travel management companies in maximizing their business profits.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GDS assists travel agents in enhancing their business globally and improving ROI. We also offer Amadeus GDS, Amadeus XML, Amadeus API integration services for travel businesses across the world.</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220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C57E1-D328-31CE-4457-5BE79722153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B67DB4E-989A-404C-5B06-774F5A018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DF01593F-4702-216A-59B0-234D53726618}"/>
              </a:ext>
            </a:extLst>
          </p:cNvPr>
          <p:cNvSpPr txBox="1"/>
          <p:nvPr/>
        </p:nvSpPr>
        <p:spPr>
          <a:xfrm>
            <a:off x="872358" y="1419889"/>
            <a:ext cx="10689021" cy="462690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Among the several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travel software</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is the most preferred by travel agents. Travel agents across the globe use Amadeus integration for the purpose of booking flights, car rentals, holiday packages, hotels, cruises, and other travel bookings.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Most travel agencies prefer Amadeus GDS to access online travel inventories including airlines, hotels, and other value-added services. Amadeus GDS processes the highest number of transactions on a daily basis.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this seamless integration, users can get flight details, booking of flights, handling of tickets, and availability of seats easily. This helps travel agents, DMC, and hotels to book their flights, hotels on their website with Amadeus API Integration.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384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36F37-83E0-4E0C-AD2E-2726C0ED9E9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7BC0FD4-71E5-A483-2F85-0E0F2D0C0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825749C5-4BCB-B78F-1C8E-0AEE02F618DF}"/>
              </a:ext>
            </a:extLst>
          </p:cNvPr>
          <p:cNvSpPr txBox="1"/>
          <p:nvPr/>
        </p:nvSpPr>
        <p:spPr>
          <a:xfrm>
            <a:off x="914399" y="1055169"/>
            <a:ext cx="10216055" cy="502208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the great technical support, that it offers - things can be big for Amadeus. Integrating the Amadeus GDS system will definitely take your travel agency to another level, as it can access the massive set of travel inventories governed by Amadeus GDS.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After all, we have successfully developed all modules and features with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web services</a:t>
            </a:r>
            <a:r>
              <a:rPr lang="en-IN" sz="2400" kern="100" dirty="0">
                <a:effectLst/>
                <a:latin typeface="Calibri" panose="020F0502020204030204" pitchFamily="34" charset="0"/>
                <a:ea typeface="Calibri" panose="020F0502020204030204" pitchFamily="34" charset="0"/>
                <a:cs typeface="Calibri" panose="020F0502020204030204" pitchFamily="34" charset="0"/>
              </a:rPr>
              <a:t>, implementing a comprehensive travel portal and travel agency system with your preferred features will be quicker, and can be complete in a reduced time frame &amp; faster turnaround with time efficiently.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are capable of creating any type of multifarious travel website for online travel agencies. One of our main mottos is to deliver cost-effective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travel technology solutions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to our clients with state-of-the-art enterprise-level solutions with global standards.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3412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9FFF1-2160-E8E7-4555-5E6B6D342A8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0FB286-37ED-1D87-E611-C17DD73674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D554506C-6FD6-CAD9-8BB6-4D8D2E0AD714}"/>
              </a:ext>
            </a:extLst>
          </p:cNvPr>
          <p:cNvSpPr txBox="1"/>
          <p:nvPr/>
        </p:nvSpPr>
        <p:spPr>
          <a:xfrm>
            <a:off x="1093075" y="1562014"/>
            <a:ext cx="9144000" cy="3733971"/>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All of this will help you expand your business day by day and will lead to a more successful business than ever. We deliver travel content of airlines, hotels, ground transport, destination services, and insurance together.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GDS system supports maintaining and disseminating knowledge about the airline, car rental, and hotel, and additional assistance from multiple channels and delivery.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GDS travel software</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links travel agents to hotels, car rental, airlines, and other service providers via a single platform.</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75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C5D42-7182-0FD3-722A-361DBEABF3D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7EE770C-E9F3-A879-BFBC-56BF2CAE9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83B59DE5-6FA7-95E0-9674-074CD943BB7B}"/>
              </a:ext>
            </a:extLst>
          </p:cNvPr>
          <p:cNvSpPr txBox="1"/>
          <p:nvPr/>
        </p:nvSpPr>
        <p:spPr>
          <a:xfrm>
            <a:off x="830316" y="651641"/>
            <a:ext cx="10941269" cy="5915017"/>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Where Amadeus GDS Is Used?</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Currently, Amadeus GDS is used by travel management companies, travel agencies, tour operators, and travel agents around the globe for connecting buyers and sellers through an agency, online, and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corporate travel channels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The system is now widely used for: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Airlines Booking</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Hotel Booking</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Car and Cab Bookings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Tours Management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Cruise Booking</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Travels Management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Rail Ticketing</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Airport Transfer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01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1F8D6-7532-E6AC-392B-C64D4CC1E19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CC0E639-B5C6-7EE4-9AD6-36DB479B7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9123BD17-00DB-27DD-BE08-1BCB42E557AD}"/>
              </a:ext>
            </a:extLst>
          </p:cNvPr>
          <p:cNvSpPr txBox="1"/>
          <p:nvPr/>
        </p:nvSpPr>
        <p:spPr>
          <a:xfrm>
            <a:off x="977461" y="1261305"/>
            <a:ext cx="9848193" cy="3939155"/>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Amadeus GDS Integration for Flight Booking System: </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provides a highly effective and interactive reservation solution, which helps OTAs grow booking scopes by distributing air and non-airline content to wide-reaching, distribution channels.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It provides real-time data, accessing real-time updated data about flight status and rates, makes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online reservations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easy! Integrating Amadeus GDS (global distribution system) to your booking engine or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travel portal</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can provide vast real-time data to book flights online!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124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B93C8-F326-CBB6-D6F3-26BE0FC105F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DF859DE-B3B9-0D87-03E3-2FAEBE7BC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4" name="TextBox 3">
            <a:extLst>
              <a:ext uri="{FF2B5EF4-FFF2-40B4-BE49-F238E27FC236}">
                <a16:creationId xmlns:a16="http://schemas.microsoft.com/office/drawing/2014/main" id="{17D3CEE0-4B0E-866C-532E-B32165166135}"/>
              </a:ext>
            </a:extLst>
          </p:cNvPr>
          <p:cNvSpPr txBox="1"/>
          <p:nvPr/>
        </p:nvSpPr>
        <p:spPr>
          <a:xfrm>
            <a:off x="1061544" y="1510718"/>
            <a:ext cx="9732579" cy="3836563"/>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Advanced features of Flight Booking System: </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for a hotel by city, category, hotel name, dates of stay,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number of rooms and tourists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View detailed hotel descriptions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View price breakdown per day Book hotels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Send order comments to the supplier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Manage hotel bookings (tourist names and dates of staying) Cancel hotel bookings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556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25375-B58F-FF46-7671-1EDC840C19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02408D6-4086-6511-C38A-C440D1210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19CB1293-9C9D-68A7-8A75-35DD666EB951}"/>
              </a:ext>
            </a:extLst>
          </p:cNvPr>
          <p:cNvSpPr txBox="1"/>
          <p:nvPr/>
        </p:nvSpPr>
        <p:spPr>
          <a:xfrm>
            <a:off x="1040524" y="651641"/>
            <a:ext cx="10531366" cy="5915017"/>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Amadeus GDS Integration for Hotel Reservations</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Hotel GDS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the hoteliers and OTAs can get the following benefits with huge business generation.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for one-way flights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for round way flights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for flights by city or airport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Detailed search by departure/arrival time, flexible dates, air carrier, class, direct flights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Filter flight search results by price, air carrier, flight duration, number of changes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View flight fares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Book airline tickets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Search for air ticket orders by ticket No, tourist name, the air carrier</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Cancel airline tickets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54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824CD-B5B5-6CA9-D2A9-34A062641EF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7EEF351-792E-DAF1-CBDB-90BB6B94E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CC44E129-DD38-C540-7ABA-FF99F455544E}"/>
              </a:ext>
            </a:extLst>
          </p:cNvPr>
          <p:cNvSpPr txBox="1"/>
          <p:nvPr/>
        </p:nvSpPr>
        <p:spPr>
          <a:xfrm>
            <a:off x="987972" y="1557450"/>
            <a:ext cx="9144000" cy="3543984"/>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Amadeus GDS Integration for Car Rental</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Agents can add Amadeus cars to their existing online travel booking portal and access a massive choice of car rental content and enable their customers to book cars of their choice easily and quickly.</a:t>
            </a: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 With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Car rental global distribution system</a:t>
            </a:r>
            <a:r>
              <a:rPr lang="en-IN" sz="2400" kern="100" dirty="0">
                <a:effectLst/>
                <a:latin typeface="Calibri" panose="020F0502020204030204" pitchFamily="34" charset="0"/>
                <a:ea typeface="Calibri" panose="020F0502020204030204" pitchFamily="34" charset="0"/>
                <a:cs typeface="Calibri" panose="020F0502020204030204" pitchFamily="34" charset="0"/>
              </a:rPr>
              <a:t>, agents can provide real-time rental car booking information to keep their business ahead of the competition.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8488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227C3-10B4-98AC-4AEB-3C9FD3728B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F2D850-3EBE-A7D8-B3CE-FBDFE5764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2877BB2C-C0E2-02E6-15B9-E0641EDAEBCC}"/>
              </a:ext>
            </a:extLst>
          </p:cNvPr>
          <p:cNvSpPr txBox="1"/>
          <p:nvPr/>
        </p:nvSpPr>
        <p:spPr>
          <a:xfrm>
            <a:off x="1019502" y="1312601"/>
            <a:ext cx="10321159" cy="3836563"/>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Features and Benefits of Amadeus GDS Integration:</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API Integration Services allows travel agents to increase their efficiency and visibility, as one can have everything at an individual place.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It helps you to increase your profitability and to manage the investment risks.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Amadeus's latest solution permits you to keep updated with the latest information.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It provides data management for sales and reservations and revenue management too.</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52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E44E6-D755-B34C-64BB-EBBC4A99A6F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0D448B9-EB7D-7D70-B6F5-36097275D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3A145FFC-A1F5-2D26-F3CA-A20EEA174BA1}"/>
              </a:ext>
            </a:extLst>
          </p:cNvPr>
          <p:cNvSpPr txBox="1"/>
          <p:nvPr/>
        </p:nvSpPr>
        <p:spPr>
          <a:xfrm>
            <a:off x="641131" y="832818"/>
            <a:ext cx="10909738" cy="5519844"/>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GDS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is one of the most preferred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GDS systems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nowadays. Amadeus GDS provides an Application Programming Interface (API) that brings individual Amadeus functionalities via SOAP/XML messages.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GDS is the most popular Application Programming Interface (API) that enables travel solution providers to access travel-related functionalities into any new or existing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booking engine</a:t>
            </a:r>
            <a:r>
              <a:rPr lang="en-IN" sz="2400" kern="100" dirty="0">
                <a:effectLst/>
                <a:latin typeface="Calibri" panose="020F0502020204030204" pitchFamily="34" charset="0"/>
                <a:ea typeface="Calibri" panose="020F0502020204030204" pitchFamily="34" charset="0"/>
                <a:cs typeface="Calibri" panose="020F0502020204030204" pitchFamily="34" charset="0"/>
              </a:rPr>
              <a:t>, website, travel agency front-office, and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corporate self-booking tool</a:t>
            </a:r>
            <a:r>
              <a:rPr lang="en-IN" sz="2400" kern="100" dirty="0">
                <a:effectLst/>
                <a:latin typeface="Calibri" panose="020F0502020204030204" pitchFamily="34" charset="0"/>
                <a:ea typeface="Calibri" panose="020F0502020204030204" pitchFamily="34" charset="0"/>
                <a:cs typeface="Calibri" panose="020F0502020204030204" pitchFamily="34" charset="0"/>
              </a:rPr>
              <a: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GDS provides IT solutions and services to address airlines’ key operational needs in the areas of sales, reservation &amp; ticketing, inventory management, departure control, and e-commerce through Amadeus Integration.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Integrating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Amadeus GDS system</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will take your travel agency to the next level because it can access a large number of travel inventories arranged by Amadeus GDS.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27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1696C-DF36-F36C-794F-5CD68D7E341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F96FEAD-147F-8355-61D8-39376AA5B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719E5986-D3E0-1EC8-5651-68E5915D976F}"/>
              </a:ext>
            </a:extLst>
          </p:cNvPr>
          <p:cNvSpPr txBox="1"/>
          <p:nvPr/>
        </p:nvSpPr>
        <p:spPr>
          <a:xfrm>
            <a:off x="1177158" y="1261242"/>
            <a:ext cx="10205546" cy="4041747"/>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Final Takeaway: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Travelopro is a leading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web development company</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with profound experience and expertise in Amadeus consulting, development, and integration for B2B &amp;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B2C travel management companies</a:t>
            </a: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industry-leading Amadeus GDS is tailored to specific travel needs for Air, Hotels, Cars, Insurance &amp; Rail.</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We have developed and designed various Internet Booking Engines (IBE) integrating different GDS functionalities for many airline companies previously.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4231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4A22A-7B1B-1564-CA86-FE733F55D61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E3C00FD-0852-367A-C138-E53D45B08D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60BE7CBE-1EB4-E6EA-1F3C-E2F8749ADAD1}"/>
              </a:ext>
            </a:extLst>
          </p:cNvPr>
          <p:cNvSpPr txBox="1"/>
          <p:nvPr/>
        </p:nvSpPr>
        <p:spPr>
          <a:xfrm>
            <a:off x="1524000" y="1905890"/>
            <a:ext cx="9144000" cy="3046219"/>
          </a:xfrm>
          <a:prstGeom prst="rect">
            <a:avLst/>
          </a:prstGeom>
          <a:noFill/>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experience and superior expertise in designing and developing different types of IBE's and integrating them with various GDS has made us a global leader in this service area.</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Having all the data in one place in a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user-friendly interface</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will promote brand integrity and give you a competitive advantage.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Integrating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Amadeus Airline Booking System</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will surely take your travel agency inventories governed by Amadeus GDS.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0549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A53EE-CE0A-5579-60C2-D1F705D3ABA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B1A609E-6FA5-6447-FD13-715412D564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2" name="Title 1">
            <a:extLst>
              <a:ext uri="{FF2B5EF4-FFF2-40B4-BE49-F238E27FC236}">
                <a16:creationId xmlns:a16="http://schemas.microsoft.com/office/drawing/2014/main" id="{EC36AA8C-841E-A6F9-1C19-CC6B3D700939}"/>
              </a:ext>
            </a:extLst>
          </p:cNvPr>
          <p:cNvSpPr txBox="1">
            <a:spLocks/>
          </p:cNvSpPr>
          <p:nvPr/>
        </p:nvSpPr>
        <p:spPr>
          <a:xfrm>
            <a:off x="979722" y="1026699"/>
            <a:ext cx="10245326" cy="4804602"/>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tx2">
                    <a:lumMod val="40000"/>
                    <a:lumOff val="6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CONTACT US:</a:t>
            </a: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For more details, please visit our website: </a:t>
            </a:r>
          </a:p>
          <a:p>
            <a:pPr algn="ctr">
              <a:spcBef>
                <a:spcPts val="0"/>
              </a:spcBef>
            </a:pPr>
            <a:endPar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Bef>
                <a:spcPts val="0"/>
              </a:spcBef>
            </a:pPr>
            <a:r>
              <a:rPr lang="en-IN" sz="3600" cap="none" dirty="0">
                <a:solidFill>
                  <a:schemeClr val="tx1"/>
                </a:solidFill>
                <a:latin typeface="Calibri" panose="020F0502020204030204" pitchFamily="34" charset="0"/>
                <a:ea typeface="Calibri" panose="020F0502020204030204" pitchFamily="34" charset="0"/>
                <a:cs typeface="Calibri" panose="020F0502020204030204" pitchFamily="34" charset="0"/>
              </a:rPr>
              <a:t>https://www.travelopro.com/amadeus-gds-integration.php</a:t>
            </a:r>
          </a:p>
          <a:p>
            <a:pPr algn="ctr">
              <a:spcBef>
                <a:spcPts val="0"/>
              </a:spcBef>
            </a:pPr>
            <a:endParaRPr lang="en-IN" sz="2800" b="1" u="sng"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IN" sz="2800" b="1"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Email id :  </a:t>
            </a:r>
            <a:r>
              <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contact@travelopro.com</a:t>
            </a: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endParaRPr lang="en-IN" sz="2800" b="1" u="sng" cap="none"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IN" sz="2800" b="1" cap="none" dirty="0">
                <a:solidFill>
                  <a:schemeClr val="tx1"/>
                </a:solidFill>
                <a:latin typeface="Calibri" panose="020F0502020204030204" pitchFamily="34" charset="0"/>
                <a:ea typeface="Calibri" panose="020F0502020204030204" pitchFamily="34" charset="0"/>
                <a:cs typeface="Calibri" panose="020F0502020204030204" pitchFamily="34" charset="0"/>
              </a:rPr>
              <a:t>Phone No : </a:t>
            </a: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98455 66441</a:t>
            </a:r>
            <a:br>
              <a:rPr lang="en-IN" sz="2800" cap="none" dirty="0">
                <a:solidFill>
                  <a:schemeClr val="tx1"/>
                </a:solidFill>
                <a:latin typeface="Times New Roman" panose="02020603050405020304" pitchFamily="18" charset="0"/>
                <a:cs typeface="Times New Roman" panose="02020603050405020304" pitchFamily="18" charset="0"/>
              </a:rPr>
            </a:br>
            <a:endParaRPr lang="en-IN" sz="2800" cap="none"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763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7011D-977D-09BE-D1C7-A87FAC52D75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BCF9C74-C947-1283-D83C-C24F82C0C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7675BE3A-07BF-EA6E-E14F-F3E296236A76}"/>
              </a:ext>
            </a:extLst>
          </p:cNvPr>
          <p:cNvSpPr txBox="1"/>
          <p:nvPr/>
        </p:nvSpPr>
        <p:spPr>
          <a:xfrm>
            <a:off x="809296" y="839037"/>
            <a:ext cx="10405241" cy="5622437"/>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Why Travelopro as Best Amadeus GDS Integration Company?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Looking for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GDS Integration Services</a:t>
            </a:r>
            <a:r>
              <a:rPr lang="en-IN" sz="2400" kern="100" dirty="0">
                <a:effectLst/>
                <a:latin typeface="Calibri" panose="020F0502020204030204" pitchFamily="34" charset="0"/>
                <a:ea typeface="Calibri" panose="020F0502020204030204" pitchFamily="34" charset="0"/>
                <a:cs typeface="Calibri" panose="020F0502020204030204" pitchFamily="34" charset="0"/>
              </a:rPr>
              <a:t>? Travelopro is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best Amadeus GDS Integration Company</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across the globe. We are the leading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Amadeus GDS development company</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offering XML/ </a:t>
            </a:r>
            <a:r>
              <a:rPr lang="en-IN" sz="2400" u="sng" kern="100" dirty="0">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White Label GDS integration</a:t>
            </a:r>
            <a:r>
              <a:rPr lang="en-IN" sz="2400" kern="100" dirty="0">
                <a:effectLst/>
                <a:latin typeface="Calibri" panose="020F0502020204030204" pitchFamily="34" charset="0"/>
                <a:ea typeface="Calibri" panose="020F0502020204030204" pitchFamily="34" charset="0"/>
                <a:cs typeface="Calibri" panose="020F0502020204030204" pitchFamily="34" charset="0"/>
              </a:rPr>
              <a:t> for global travel companies.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are a pre-eminent Amadeus GDS development company offering best-in-class GDS development and integration for global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travel management companies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and travel agencies.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GDS is one of the most preferable GDS systems for travel agents and agencies offering deals and commissions on flights, hotels, transfers, and sightseeing. Amadeus GDS processes the highest number of transactions day-to-day.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23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308A7-C607-9785-3CB3-D73DA132245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ACE8F98-121E-9C16-4DFA-86E0AC743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5C83439D-C9C9-C8B8-3873-1581FDEAA797}"/>
              </a:ext>
            </a:extLst>
          </p:cNvPr>
          <p:cNvSpPr txBox="1"/>
          <p:nvPr/>
        </p:nvSpPr>
        <p:spPr>
          <a:xfrm>
            <a:off x="951186" y="1196987"/>
            <a:ext cx="10289628" cy="5227265"/>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Amadeus GDS allows a wide variety of features related to show multiple flights, hotels, car transfer data, price, and booking services.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has more GDS capabilities having Transfers and Insurance modules apart from other GDS Systems and based on our partner business requirement we suggest the GDS System.</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Amadeus provides the innovation which creates the movement segment driving from necessary inquiry to building a booking, from rating to ticketing, from managing bookings to enduring check-in and departure processes.</a:t>
            </a: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at Travelopro help in providing the overall and the most effective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GDS Integration Solution</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so that the service suppliers and the travelers may get the maximum benefit out of it.</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718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4E1F3-72DE-0DE6-FA0A-9D23DC666CB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1182DBB-F873-8768-20D1-0F345D5CF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820A8A39-F534-45A7-81FD-4AC40AAEE577}"/>
              </a:ext>
            </a:extLst>
          </p:cNvPr>
          <p:cNvSpPr txBox="1"/>
          <p:nvPr/>
        </p:nvSpPr>
        <p:spPr>
          <a:xfrm>
            <a:off x="985345" y="1211392"/>
            <a:ext cx="10221310" cy="491948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cater to consulting, development for all the aspects of B2B &amp; B2C Amadeus GDS /Amadeus XML/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API Integration</a:t>
            </a:r>
            <a:r>
              <a:rPr lang="en-IN" sz="2400" kern="100" dirty="0">
                <a:effectLst/>
                <a:latin typeface="Calibri" panose="020F0502020204030204" pitchFamily="34" charset="0"/>
                <a:ea typeface="Calibri" panose="020F0502020204030204" pitchFamily="34" charset="0"/>
                <a:cs typeface="Calibri" panose="020F0502020204030204" pitchFamily="34" charset="0"/>
              </a:rPr>
              <a:t>. The Amadeus Booking System / Amadeus Software comprises Amadeus Airline Reservation System for air booking, Amadeus Hotel for hotel booking, travel packages, Amadeus bus booking, Amadeus rail booking, Amadeus cruise booking, Amadeus Software, Amadeus GDS, Amadeus Airline, Amadeus Hotel, Amadeus Booking System, Amadeus API, Amadeus Travel Software, Amadeus XML, Amadeus Airline Reservation System, Amadeus Integration and insurance.</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work with all the major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GDS providers</a:t>
            </a:r>
            <a:r>
              <a:rPr lang="en-IN" sz="2400" kern="100" dirty="0">
                <a:effectLst/>
                <a:latin typeface="Calibri" panose="020F0502020204030204" pitchFamily="34" charset="0"/>
                <a:ea typeface="Calibri" panose="020F0502020204030204" pitchFamily="34" charset="0"/>
                <a:cs typeface="Calibri" panose="020F0502020204030204" pitchFamily="34" charset="0"/>
              </a:rPr>
              <a:t>, travel consolidators, and integrate with Amadeus GDS, Travelport/Galileo GDS,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Sabre GDS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which supports the operation of reserving airline seats, hotel rooms, rental cars, and other travel sectors.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616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69C8E-33F5-5FEA-CF08-77F3426AD3B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BB028B-FF4B-625D-BBBA-18DC1AC3A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F56921E2-FC9E-4845-A804-F930D5056337}"/>
              </a:ext>
            </a:extLst>
          </p:cNvPr>
          <p:cNvSpPr txBox="1"/>
          <p:nvPr/>
        </p:nvSpPr>
        <p:spPr>
          <a:xfrm>
            <a:off x="1438803" y="1759600"/>
            <a:ext cx="9511862" cy="333879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Depending on the requirement of the travelers and the businesses,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GDS API integration</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helps in providing the most effective search results to the travelers, and this, as an outcome, can provide the best and effective services to the portal.</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This has created a huge opportunity for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travel technology companies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to build great online booking systems (airline booking system, hotel booking system &amp; holiday packages booking system) with Amadeus GDS integration.</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9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33D01-FCCC-6CE3-B1C0-EC382462AB5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5061FBE-0507-DF28-C1CE-C6D1ADD0F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FBC36988-EDB5-40EB-B9B4-490DE6D0729E}"/>
              </a:ext>
            </a:extLst>
          </p:cNvPr>
          <p:cNvSpPr txBox="1"/>
          <p:nvPr/>
        </p:nvSpPr>
        <p:spPr>
          <a:xfrm>
            <a:off x="893379" y="651641"/>
            <a:ext cx="10405242" cy="6222794"/>
          </a:xfrm>
          <a:prstGeom prst="rect">
            <a:avLst/>
          </a:prstGeom>
          <a:noFill/>
        </p:spPr>
        <p:txBody>
          <a:bodyPr wrap="square">
            <a:spAutoFit/>
          </a:bodyPr>
          <a:lstStyle/>
          <a:p>
            <a:pPr algn="ctr">
              <a:lnSpc>
                <a:spcPct val="107000"/>
              </a:lnSpc>
              <a:spcAft>
                <a:spcPts val="800"/>
              </a:spcAft>
            </a:pPr>
            <a:r>
              <a:rPr lang="en-IN" sz="2400" b="1" kern="100" dirty="0">
                <a:solidFill>
                  <a:srgbClr val="FFFF00"/>
                </a:solidFill>
                <a:effectLst/>
                <a:latin typeface="Calibri" panose="020F0502020204030204" pitchFamily="34" charset="0"/>
                <a:ea typeface="Calibri" panose="020F0502020204030204" pitchFamily="34" charset="0"/>
                <a:cs typeface="Calibri" panose="020F0502020204030204" pitchFamily="34" charset="0"/>
              </a:rPr>
              <a:t>Amadeus GDS Pioneer In the Travel Technology</a:t>
            </a:r>
            <a:endParaRPr lang="en-IN" sz="2400" kern="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IN" sz="2400" kern="100" dirty="0">
                <a:effectLst/>
                <a:latin typeface="Calibri" panose="020F0502020204030204" pitchFamily="34" charset="0"/>
                <a:ea typeface="Calibri" panose="020F0502020204030204" pitchFamily="34" charset="0"/>
                <a:cs typeface="Calibri" panose="020F0502020204030204" pitchFamily="34" charset="0"/>
              </a:rPr>
              <a:t>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are one of the leading Amadeus GDS providers that integrate Amadeus GDS to provide the best travel software solutions to global travel companies.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serve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Amadeus GDS integration</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to help the clients in getting access to the flight and hotel inventory, transfers, and cruises through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web application</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provided by Amadeus.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Amadeus GDS integration services also involve hotel rooms, air tickets, rental cars, and other services. In fact, hotel rooms are the major offering and the majority of bookings are flight tickets.</a:t>
            </a:r>
          </a:p>
          <a:p>
            <a:pPr marL="342900" indent="-342900" algn="just">
              <a:lnSpc>
                <a:spcPct val="107000"/>
              </a:lnSpc>
              <a:spcAft>
                <a:spcPts val="800"/>
              </a:spcAft>
              <a:buFont typeface="Arial" panose="020B0604020202020204" pitchFamily="34" charset="0"/>
              <a:buChar char="•"/>
            </a:pPr>
            <a:r>
              <a:rPr lang="en-IN" sz="2400" kern="100" dirty="0">
                <a:latin typeface="Calibri" panose="020F0502020204030204" pitchFamily="34" charset="0"/>
                <a:ea typeface="Calibri" panose="020F0502020204030204" pitchFamily="34" charset="0"/>
                <a:cs typeface="Calibri" panose="020F0502020204030204" pitchFamily="34" charset="0"/>
              </a:rPr>
              <a:t>We are a leading travel tech company with profound experience and expertise in Amadeus consulting, development, and integration for B2B &amp;</a:t>
            </a:r>
            <a:r>
              <a:rPr lang="en-IN" sz="2400" b="1" kern="100" dirty="0">
                <a:latin typeface="Calibri" panose="020F0502020204030204" pitchFamily="34" charset="0"/>
                <a:ea typeface="Calibri" panose="020F0502020204030204" pitchFamily="34" charset="0"/>
                <a:cs typeface="Calibri" panose="020F0502020204030204" pitchFamily="34" charset="0"/>
              </a:rPr>
              <a:t> </a:t>
            </a:r>
            <a:r>
              <a:rPr lang="en-IN" sz="2400" b="1" kern="100"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B2C travel management agencies</a:t>
            </a:r>
            <a:r>
              <a:rPr lang="en-IN" sz="2400" b="1" kern="100" dirty="0">
                <a:latin typeface="Calibri" panose="020F0502020204030204" pitchFamily="34" charset="0"/>
                <a:ea typeface="Calibri" panose="020F0502020204030204" pitchFamily="34" charset="0"/>
                <a:cs typeface="Calibri" panose="020F0502020204030204" pitchFamily="34" charset="0"/>
              </a:rPr>
              <a:t>.</a:t>
            </a:r>
          </a:p>
          <a:p>
            <a:pPr marL="342900" indent="-342900" algn="just">
              <a:lnSpc>
                <a:spcPct val="107000"/>
              </a:lnSpc>
              <a:spcAft>
                <a:spcPts val="800"/>
              </a:spcAft>
              <a:buFont typeface="Arial" panose="020B0604020202020204" pitchFamily="34" charset="0"/>
              <a:buChar char="•"/>
            </a:pP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476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864F0-9E22-C958-3AFA-560FA52A63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DFE3FA3-3290-C1CF-FAD7-7972D0749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94956DA6-CA73-1753-A959-2F00256203B3}"/>
              </a:ext>
            </a:extLst>
          </p:cNvPr>
          <p:cNvSpPr txBox="1"/>
          <p:nvPr/>
        </p:nvSpPr>
        <p:spPr>
          <a:xfrm>
            <a:off x="851338" y="899806"/>
            <a:ext cx="10773104" cy="5519844"/>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are completely specialized in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Travel Portal Development</a:t>
            </a:r>
            <a:r>
              <a:rPr lang="en-IN" sz="2400" kern="100" dirty="0">
                <a:effectLst/>
                <a:latin typeface="Calibri" panose="020F0502020204030204" pitchFamily="34" charset="0"/>
                <a:ea typeface="Calibri" panose="020F0502020204030204" pitchFamily="34" charset="0"/>
                <a:cs typeface="Calibri" panose="020F0502020204030204" pitchFamily="34" charset="0"/>
              </a:rPr>
              <a:t>, offering travel software, travel agency software with integrated all GDS such as Amadeus, Travelport UAPI, Galileo &amp; Sabre web services Integration and Non-GDS (Third Party/Consolidators) web services (APIs) for Flights, Hotels, Holidays, Cruises, Sightseeing, Cars, Transfer.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GDS Integrated Services assisting 100+ travel agencies to book hassle-free thousands of airlines, hotel rooms, and holidays online day-to-day.</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Implementation of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Amadeus GDS web services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will take the travel business to a higher level, as it can use the colossal setup of travel-related information governed by Amadeus GDS.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We can help you leverage Amadeus GDS to access the enormous inventory of hotels, flights, car rentals, transfers, holidays, and even sightseeing by means of web services.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13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9A472-AE88-7F6E-A294-541EA4F06D5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1191082-148D-43A3-046C-269C443E0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6475" y="153715"/>
            <a:ext cx="2188381" cy="497926"/>
          </a:xfrm>
          <a:prstGeom prst="rect">
            <a:avLst/>
          </a:prstGeom>
        </p:spPr>
      </p:pic>
      <p:sp>
        <p:nvSpPr>
          <p:cNvPr id="3" name="TextBox 2">
            <a:extLst>
              <a:ext uri="{FF2B5EF4-FFF2-40B4-BE49-F238E27FC236}">
                <a16:creationId xmlns:a16="http://schemas.microsoft.com/office/drawing/2014/main" id="{01177985-50CB-3549-8EC6-D38847DECC8C}"/>
              </a:ext>
            </a:extLst>
          </p:cNvPr>
          <p:cNvSpPr txBox="1"/>
          <p:nvPr/>
        </p:nvSpPr>
        <p:spPr>
          <a:xfrm>
            <a:off x="977461" y="1216154"/>
            <a:ext cx="10079421" cy="4729500"/>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Using the Travelopro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internet booking engine</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platform, integration of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Amadeus GDS XML API web services</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can directly be done to your website, allowing you to maintain your site’s identity and original design and branding.</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With Amadeus GDS, you can also identify new sources of revenue while maximizing cross-selling and up-selling opportunities and leveraging a variety of online channels.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At Travelopro, we can perform an easy integration of the </a:t>
            </a:r>
            <a:r>
              <a:rPr lang="en-IN" sz="2400" b="1" u="sng" kern="100" dirty="0">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Amadeus booking tool</a:t>
            </a:r>
            <a:r>
              <a:rPr lang="en-IN" sz="2400" b="1" kern="100" dirty="0">
                <a:effectLst/>
                <a:latin typeface="Calibri" panose="020F0502020204030204" pitchFamily="34" charset="0"/>
                <a:ea typeface="Calibri" panose="020F0502020204030204" pitchFamily="34" charset="0"/>
                <a:cs typeface="Calibri" panose="020F0502020204030204" pitchFamily="34" charset="0"/>
              </a:rPr>
              <a:t> </a:t>
            </a:r>
            <a:r>
              <a:rPr lang="en-IN" sz="2400" kern="100" dirty="0">
                <a:effectLst/>
                <a:latin typeface="Calibri" panose="020F0502020204030204" pitchFamily="34" charset="0"/>
                <a:ea typeface="Calibri" panose="020F0502020204030204" pitchFamily="34" charset="0"/>
                <a:cs typeface="Calibri" panose="020F0502020204030204" pitchFamily="34" charset="0"/>
              </a:rPr>
              <a:t>to your travel site. This way, you can expand considerably your offerings and that helps your business to develop and grow further. </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IN" sz="2400" kern="100" dirty="0">
                <a:effectLst/>
                <a:latin typeface="Calibri" panose="020F0502020204030204" pitchFamily="34" charset="0"/>
                <a:ea typeface="Calibri" panose="020F0502020204030204" pitchFamily="34" charset="0"/>
                <a:cs typeface="Calibri" panose="020F0502020204030204" pitchFamily="34" charset="0"/>
              </a:rPr>
              <a:t>Our team of experienced developers can customize and configure the platform, irrespective of its type, to let you take benefit of Amadeus.</a:t>
            </a:r>
            <a:endParaRPr lang="en-IN"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06750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33</TotalTime>
  <Words>2097</Words>
  <Application>Microsoft Office PowerPoint</Application>
  <PresentationFormat>Widescreen</PresentationFormat>
  <Paragraphs>107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Symbol</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suya</dc:creator>
  <cp:lastModifiedBy>anu suya</cp:lastModifiedBy>
  <cp:revision>24</cp:revision>
  <dcterms:created xsi:type="dcterms:W3CDTF">2024-11-28T12:12:56Z</dcterms:created>
  <dcterms:modified xsi:type="dcterms:W3CDTF">2024-11-29T13:01:55Z</dcterms:modified>
</cp:coreProperties>
</file>