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1" r:id="rId26"/>
    <p:sldId id="282" r:id="rId27"/>
    <p:sldId id="280"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7" d="100"/>
          <a:sy n="77" d="100"/>
        </p:scale>
        <p:origin x="91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08F19BA-8FB1-443F-905C-EA188FF3328C}" type="datetimeFigureOut">
              <a:rPr lang="en-IN" smtClean="0"/>
              <a:t>16-01-2024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9348F47-AE8B-4813-8E48-9CD676736805}" type="slidenum">
              <a:rPr lang="en-IN" smtClean="0"/>
              <a:t>‹#›</a:t>
            </a:fld>
            <a:endParaRPr lang="en-IN"/>
          </a:p>
        </p:txBody>
      </p:sp>
    </p:spTree>
    <p:extLst>
      <p:ext uri="{BB962C8B-B14F-4D97-AF65-F5344CB8AC3E}">
        <p14:creationId xmlns:p14="http://schemas.microsoft.com/office/powerpoint/2010/main" val="21726040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08F19BA-8FB1-443F-905C-EA188FF3328C}" type="datetimeFigureOut">
              <a:rPr lang="en-IN" smtClean="0"/>
              <a:t>16-01-2024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9348F47-AE8B-4813-8E48-9CD676736805}" type="slidenum">
              <a:rPr lang="en-IN" smtClean="0"/>
              <a:t>‹#›</a:t>
            </a:fld>
            <a:endParaRPr lang="en-IN"/>
          </a:p>
        </p:txBody>
      </p:sp>
    </p:spTree>
    <p:extLst>
      <p:ext uri="{BB962C8B-B14F-4D97-AF65-F5344CB8AC3E}">
        <p14:creationId xmlns:p14="http://schemas.microsoft.com/office/powerpoint/2010/main" val="37563011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08F19BA-8FB1-443F-905C-EA188FF3328C}" type="datetimeFigureOut">
              <a:rPr lang="en-IN" smtClean="0"/>
              <a:t>16-01-2024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9348F47-AE8B-4813-8E48-9CD676736805}"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1718141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08F19BA-8FB1-443F-905C-EA188FF3328C}" type="datetimeFigureOut">
              <a:rPr lang="en-IN" smtClean="0"/>
              <a:t>16-01-2024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9348F47-AE8B-4813-8E48-9CD676736805}" type="slidenum">
              <a:rPr lang="en-IN" smtClean="0"/>
              <a:t>‹#›</a:t>
            </a:fld>
            <a:endParaRPr lang="en-IN"/>
          </a:p>
        </p:txBody>
      </p:sp>
    </p:spTree>
    <p:extLst>
      <p:ext uri="{BB962C8B-B14F-4D97-AF65-F5344CB8AC3E}">
        <p14:creationId xmlns:p14="http://schemas.microsoft.com/office/powerpoint/2010/main" val="39607525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08F19BA-8FB1-443F-905C-EA188FF3328C}" type="datetimeFigureOut">
              <a:rPr lang="en-IN" smtClean="0"/>
              <a:t>16-01-2024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9348F47-AE8B-4813-8E48-9CD676736805}"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2937262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08F19BA-8FB1-443F-905C-EA188FF3328C}" type="datetimeFigureOut">
              <a:rPr lang="en-IN" smtClean="0"/>
              <a:t>16-01-2024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9348F47-AE8B-4813-8E48-9CD676736805}" type="slidenum">
              <a:rPr lang="en-IN" smtClean="0"/>
              <a:t>‹#›</a:t>
            </a:fld>
            <a:endParaRPr lang="en-IN"/>
          </a:p>
        </p:txBody>
      </p:sp>
    </p:spTree>
    <p:extLst>
      <p:ext uri="{BB962C8B-B14F-4D97-AF65-F5344CB8AC3E}">
        <p14:creationId xmlns:p14="http://schemas.microsoft.com/office/powerpoint/2010/main" val="997579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08F19BA-8FB1-443F-905C-EA188FF3328C}" type="datetimeFigureOut">
              <a:rPr lang="en-IN" smtClean="0"/>
              <a:t>16-01-2024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9348F47-AE8B-4813-8E48-9CD676736805}" type="slidenum">
              <a:rPr lang="en-IN" smtClean="0"/>
              <a:t>‹#›</a:t>
            </a:fld>
            <a:endParaRPr lang="en-IN"/>
          </a:p>
        </p:txBody>
      </p:sp>
    </p:spTree>
    <p:extLst>
      <p:ext uri="{BB962C8B-B14F-4D97-AF65-F5344CB8AC3E}">
        <p14:creationId xmlns:p14="http://schemas.microsoft.com/office/powerpoint/2010/main" val="33009883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08F19BA-8FB1-443F-905C-EA188FF3328C}" type="datetimeFigureOut">
              <a:rPr lang="en-IN" smtClean="0"/>
              <a:t>16-01-2024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9348F47-AE8B-4813-8E48-9CD676736805}" type="slidenum">
              <a:rPr lang="en-IN" smtClean="0"/>
              <a:t>‹#›</a:t>
            </a:fld>
            <a:endParaRPr lang="en-IN"/>
          </a:p>
        </p:txBody>
      </p:sp>
    </p:spTree>
    <p:extLst>
      <p:ext uri="{BB962C8B-B14F-4D97-AF65-F5344CB8AC3E}">
        <p14:creationId xmlns:p14="http://schemas.microsoft.com/office/powerpoint/2010/main" val="22168524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08F19BA-8FB1-443F-905C-EA188FF3328C}" type="datetimeFigureOut">
              <a:rPr lang="en-IN" smtClean="0"/>
              <a:t>16-01-2024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9348F47-AE8B-4813-8E48-9CD676736805}" type="slidenum">
              <a:rPr lang="en-IN" smtClean="0"/>
              <a:t>‹#›</a:t>
            </a:fld>
            <a:endParaRPr lang="en-IN"/>
          </a:p>
        </p:txBody>
      </p:sp>
    </p:spTree>
    <p:extLst>
      <p:ext uri="{BB962C8B-B14F-4D97-AF65-F5344CB8AC3E}">
        <p14:creationId xmlns:p14="http://schemas.microsoft.com/office/powerpoint/2010/main" val="12585045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08F19BA-8FB1-443F-905C-EA188FF3328C}" type="datetimeFigureOut">
              <a:rPr lang="en-IN" smtClean="0"/>
              <a:t>16-01-2024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9348F47-AE8B-4813-8E48-9CD676736805}" type="slidenum">
              <a:rPr lang="en-IN" smtClean="0"/>
              <a:t>‹#›</a:t>
            </a:fld>
            <a:endParaRPr lang="en-IN"/>
          </a:p>
        </p:txBody>
      </p:sp>
    </p:spTree>
    <p:extLst>
      <p:ext uri="{BB962C8B-B14F-4D97-AF65-F5344CB8AC3E}">
        <p14:creationId xmlns:p14="http://schemas.microsoft.com/office/powerpoint/2010/main" val="33428689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08F19BA-8FB1-443F-905C-EA188FF3328C}" type="datetimeFigureOut">
              <a:rPr lang="en-IN" smtClean="0"/>
              <a:t>16-01-2024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9348F47-AE8B-4813-8E48-9CD676736805}" type="slidenum">
              <a:rPr lang="en-IN" smtClean="0"/>
              <a:t>‹#›</a:t>
            </a:fld>
            <a:endParaRPr lang="en-IN"/>
          </a:p>
        </p:txBody>
      </p:sp>
    </p:spTree>
    <p:extLst>
      <p:ext uri="{BB962C8B-B14F-4D97-AF65-F5344CB8AC3E}">
        <p14:creationId xmlns:p14="http://schemas.microsoft.com/office/powerpoint/2010/main" val="27058884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8F19BA-8FB1-443F-905C-EA188FF3328C}" type="datetimeFigureOut">
              <a:rPr lang="en-IN" smtClean="0"/>
              <a:t>16-01-2024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29348F47-AE8B-4813-8E48-9CD676736805}" type="slidenum">
              <a:rPr lang="en-IN" smtClean="0"/>
              <a:t>‹#›</a:t>
            </a:fld>
            <a:endParaRPr lang="en-IN"/>
          </a:p>
        </p:txBody>
      </p:sp>
    </p:spTree>
    <p:extLst>
      <p:ext uri="{BB962C8B-B14F-4D97-AF65-F5344CB8AC3E}">
        <p14:creationId xmlns:p14="http://schemas.microsoft.com/office/powerpoint/2010/main" val="33097947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08F19BA-8FB1-443F-905C-EA188FF3328C}" type="datetimeFigureOut">
              <a:rPr lang="en-IN" smtClean="0"/>
              <a:t>16-01-2024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29348F47-AE8B-4813-8E48-9CD676736805}" type="slidenum">
              <a:rPr lang="en-IN" smtClean="0"/>
              <a:t>‹#›</a:t>
            </a:fld>
            <a:endParaRPr lang="en-IN"/>
          </a:p>
        </p:txBody>
      </p:sp>
    </p:spTree>
    <p:extLst>
      <p:ext uri="{BB962C8B-B14F-4D97-AF65-F5344CB8AC3E}">
        <p14:creationId xmlns:p14="http://schemas.microsoft.com/office/powerpoint/2010/main" val="28429446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8F19BA-8FB1-443F-905C-EA188FF3328C}" type="datetimeFigureOut">
              <a:rPr lang="en-IN" smtClean="0"/>
              <a:t>16-01-2024</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29348F47-AE8B-4813-8E48-9CD676736805}" type="slidenum">
              <a:rPr lang="en-IN" smtClean="0"/>
              <a:t>‹#›</a:t>
            </a:fld>
            <a:endParaRPr lang="en-IN"/>
          </a:p>
        </p:txBody>
      </p:sp>
    </p:spTree>
    <p:extLst>
      <p:ext uri="{BB962C8B-B14F-4D97-AF65-F5344CB8AC3E}">
        <p14:creationId xmlns:p14="http://schemas.microsoft.com/office/powerpoint/2010/main" val="24365579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08F19BA-8FB1-443F-905C-EA188FF3328C}" type="datetimeFigureOut">
              <a:rPr lang="en-IN" smtClean="0"/>
              <a:t>16-01-2024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9348F47-AE8B-4813-8E48-9CD676736805}" type="slidenum">
              <a:rPr lang="en-IN" smtClean="0"/>
              <a:t>‹#›</a:t>
            </a:fld>
            <a:endParaRPr lang="en-IN"/>
          </a:p>
        </p:txBody>
      </p:sp>
    </p:spTree>
    <p:extLst>
      <p:ext uri="{BB962C8B-B14F-4D97-AF65-F5344CB8AC3E}">
        <p14:creationId xmlns:p14="http://schemas.microsoft.com/office/powerpoint/2010/main" val="7412411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9348F47-AE8B-4813-8E48-9CD676736805}" type="slidenum">
              <a:rPr lang="en-IN" smtClean="0"/>
              <a:t>‹#›</a:t>
            </a:fld>
            <a:endParaRPr lang="en-IN"/>
          </a:p>
        </p:txBody>
      </p:sp>
      <p:sp>
        <p:nvSpPr>
          <p:cNvPr id="5" name="Date Placeholder 4"/>
          <p:cNvSpPr>
            <a:spLocks noGrp="1"/>
          </p:cNvSpPr>
          <p:nvPr>
            <p:ph type="dt" sz="half" idx="10"/>
          </p:nvPr>
        </p:nvSpPr>
        <p:spPr/>
        <p:txBody>
          <a:bodyPr/>
          <a:lstStyle/>
          <a:p>
            <a:fld id="{F08F19BA-8FB1-443F-905C-EA188FF3328C}" type="datetimeFigureOut">
              <a:rPr lang="en-IN" smtClean="0"/>
              <a:t>16-01-2024</a:t>
            </a:fld>
            <a:endParaRPr lang="en-IN"/>
          </a:p>
        </p:txBody>
      </p:sp>
    </p:spTree>
    <p:extLst>
      <p:ext uri="{BB962C8B-B14F-4D97-AF65-F5344CB8AC3E}">
        <p14:creationId xmlns:p14="http://schemas.microsoft.com/office/powerpoint/2010/main" val="1847686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08F19BA-8FB1-443F-905C-EA188FF3328C}" type="datetimeFigureOut">
              <a:rPr lang="en-IN" smtClean="0"/>
              <a:t>16-01-2024</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9348F47-AE8B-4813-8E48-9CD676736805}" type="slidenum">
              <a:rPr lang="en-IN" smtClean="0"/>
              <a:t>‹#›</a:t>
            </a:fld>
            <a:endParaRPr lang="en-IN"/>
          </a:p>
        </p:txBody>
      </p:sp>
    </p:spTree>
    <p:extLst>
      <p:ext uri="{BB962C8B-B14F-4D97-AF65-F5344CB8AC3E}">
        <p14:creationId xmlns:p14="http://schemas.microsoft.com/office/powerpoint/2010/main" val="3423325294"/>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contact@trawex.com"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hyperlink" Target="https://www.trawex.com/travel-mart-latin-america.php"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hyperlink" Target="https://www.trawex.com/online-booking-system-peru.php"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www.trawex.com/otel.php"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hyperlink" Target="https://www.trawex.com/cleartrip.php" TargetMode="Externa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hyperlink" Target="https://www.trawex.com/bico.php"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hyperlink" Target="https://www.trawex.com/booking-system-for-tour-operators.php"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hyperlink" Target="https://www.trawex.com/booking-software.php"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hyperlink" Target="https://www.trawex.com/internet-booking-engine.php"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hyperlink" Target="https://www.trawex.com/web-services.php" TargetMode="External"/><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hyperlink" Target="https://www.trawex.com/api-integration.php" TargetMode="External"/><Relationship Id="rId4" Type="http://schemas.openxmlformats.org/officeDocument/2006/relationships/hyperlink" Target="https://www.trawex.com/social-media-integration.php"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https://www.trawex.com/travel-management-software.php"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slideshare.net/travextech/trawex-travel-portal-development-company-ppt" TargetMode="External"/><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hyperlink" Target="https://www.trawex.com/web-development-services.php" TargetMode="External"/><Relationship Id="rId4" Type="http://schemas.openxmlformats.org/officeDocument/2006/relationships/hyperlink" Target="https://www.trawex.com/flight-reservation-system-croatia.php" TargetMode="External"/></Relationships>
</file>

<file path=ppt/slides/_rels/slide20.xml.rels><?xml version="1.0" encoding="UTF-8" standalone="yes"?>
<Relationships xmlns="http://schemas.openxmlformats.org/package/2006/relationships"><Relationship Id="rId3" Type="http://schemas.openxmlformats.org/officeDocument/2006/relationships/hyperlink" Target="https://www.trawex.com/hotel.php"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hyperlink" Target="https://www.trawex.com/abreu.php"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https://www.trawex.com/best-web-development-software-zimbabwe.php"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hyperlink" Target="https://www.trawex.com/tour-operators.php" TargetMode="External"/></Relationships>
</file>

<file path=ppt/slides/_rels/slide22.xml.rels><?xml version="1.0" encoding="UTF-8" standalone="yes"?>
<Relationships xmlns="http://schemas.openxmlformats.org/package/2006/relationships"><Relationship Id="rId3" Type="http://schemas.openxmlformats.org/officeDocument/2006/relationships/hyperlink" Target="https://www.trawex.com/online-website-development.php"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hyperlink" Target="https://www.trawex.com/hotel-reservation-system-turkey.php"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hyperlink" Target="https://www.trawex.com/tritonrooms.php"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hyperlink" Target="https://www.trawex.com/what-are-the-pros-and-cons-of-integrating-skyscanner-api-for-flight-search.php" TargetMode="External"/><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hyperlink" Target="https://www.trawex.com/travel-agent-software-egypt.php" TargetMode="External"/><Relationship Id="rId4" Type="http://schemas.openxmlformats.org/officeDocument/2006/relationships/hyperlink" Target="https://www.trawex.com/la-cita.php" TargetMode="Externa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www.trawex.com/citi-bank.php" TargetMode="External"/><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hyperlink" Target="https://www.trawex.com/travel-technology.php" TargetMode="External"/><Relationship Id="rId4" Type="http://schemas.openxmlformats.org/officeDocument/2006/relationships/hyperlink" Target="https://www.trawex.com/tour-operators.php"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www.trawex.com/b2b-b2c-web-portal-development.php" TargetMode="Externa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s://www.trawex.com/hotel-booking-software-indonesia.php" TargetMode="External"/><Relationship Id="rId5" Type="http://schemas.openxmlformats.org/officeDocument/2006/relationships/hyperlink" Target="https://www.trawex.com/travelport-gds.php" TargetMode="External"/><Relationship Id="rId4" Type="http://schemas.openxmlformats.org/officeDocument/2006/relationships/hyperlink" Target="https://www.trawex.com/amadeus-gds.php"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trawex.com/holiday-package-api.php" TargetMode="Externa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s://www.trawex.com/b2c-hotel-booking-engine.php" TargetMode="External"/><Relationship Id="rId5" Type="http://schemas.openxmlformats.org/officeDocument/2006/relationships/hyperlink" Target="https://www.trawex.com/travel-portal-solution.php" TargetMode="External"/><Relationship Id="rId4" Type="http://schemas.openxmlformats.org/officeDocument/2006/relationships/hyperlink" Target="https://www.trawex.com/cbs-travel-asia.php"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www.trawex.com/flight-api-integration.php"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hyperlink" Target="https://www.trawex.com/hotel-management-system-thailand.php"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www.trawex.com/api-integration.php"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s://www.trawex.com/travel-portal-api-singapore.php"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hyperlink" Target="https://www.trawex.com/24x7rooms.php"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98C4BDC-91D1-131A-CEED-E755C4C0CF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35325" y="225532"/>
            <a:ext cx="1792850" cy="377442"/>
          </a:xfrm>
          <a:prstGeom prst="rect">
            <a:avLst/>
          </a:prstGeom>
        </p:spPr>
      </p:pic>
      <p:sp>
        <p:nvSpPr>
          <p:cNvPr id="3" name="TextBox 2">
            <a:extLst>
              <a:ext uri="{FF2B5EF4-FFF2-40B4-BE49-F238E27FC236}">
                <a16:creationId xmlns:a16="http://schemas.microsoft.com/office/drawing/2014/main" id="{BCCC80A8-D9A8-41FF-6178-65568CAB77EE}"/>
              </a:ext>
            </a:extLst>
          </p:cNvPr>
          <p:cNvSpPr txBox="1"/>
          <p:nvPr/>
        </p:nvSpPr>
        <p:spPr>
          <a:xfrm>
            <a:off x="2146851" y="414253"/>
            <a:ext cx="6987209" cy="523220"/>
          </a:xfrm>
          <a:prstGeom prst="rect">
            <a:avLst/>
          </a:prstGeom>
          <a:noFill/>
        </p:spPr>
        <p:txBody>
          <a:bodyPr wrap="square">
            <a:spAutoFit/>
          </a:bodyPr>
          <a:lstStyle/>
          <a:p>
            <a:r>
              <a:rPr lang="en-IN" sz="2800" b="1" dirty="0">
                <a:solidFill>
                  <a:schemeClr val="accent2"/>
                </a:solidFill>
              </a:rPr>
              <a:t>Travel Portal Development Company</a:t>
            </a:r>
          </a:p>
        </p:txBody>
      </p:sp>
      <p:sp>
        <p:nvSpPr>
          <p:cNvPr id="4" name="TextBox 3">
            <a:extLst>
              <a:ext uri="{FF2B5EF4-FFF2-40B4-BE49-F238E27FC236}">
                <a16:creationId xmlns:a16="http://schemas.microsoft.com/office/drawing/2014/main" id="{5983CD81-922E-ADD3-ADE9-00975F4B93FE}"/>
              </a:ext>
            </a:extLst>
          </p:cNvPr>
          <p:cNvSpPr txBox="1"/>
          <p:nvPr/>
        </p:nvSpPr>
        <p:spPr>
          <a:xfrm>
            <a:off x="3250174" y="6043637"/>
            <a:ext cx="3679223" cy="4001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2000" b="1" dirty="0">
                <a:effectLst/>
                <a:latin typeface="Calibri" panose="020F0502020204030204" pitchFamily="34" charset="0"/>
                <a:ea typeface="Calibri" panose="020F0502020204030204" pitchFamily="34" charset="0"/>
                <a:cs typeface="Times New Roman" panose="02020603050405020304" pitchFamily="18" charset="0"/>
              </a:rPr>
              <a:t>Email id :</a:t>
            </a:r>
            <a:r>
              <a:rPr lang="en-IN" sz="2000" b="1" dirty="0">
                <a:latin typeface="Calibri" panose="020F0502020204030204" pitchFamily="34" charset="0"/>
                <a:ea typeface="Calibri" panose="020F0502020204030204" pitchFamily="34" charset="0"/>
                <a:cs typeface="Calibri" panose="020F0502020204030204" pitchFamily="34" charset="0"/>
              </a:rPr>
              <a:t> </a:t>
            </a:r>
            <a:r>
              <a:rPr lang="en-IN" sz="2000" dirty="0">
                <a:solidFill>
                  <a:schemeClr val="accent2"/>
                </a:solidFill>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contact@trawex.com</a:t>
            </a:r>
            <a:endParaRPr lang="en-IN" sz="2000" dirty="0">
              <a:solidFill>
                <a:schemeClr val="accent2"/>
              </a:solidFill>
              <a:latin typeface="Calibri" panose="020F0502020204030204" pitchFamily="34" charset="0"/>
              <a:ea typeface="Calibri" panose="020F0502020204030204" pitchFamily="34" charset="0"/>
              <a:cs typeface="Calibri" panose="020F0502020204030204" pitchFamily="34" charset="0"/>
            </a:endParaRPr>
          </a:p>
        </p:txBody>
      </p:sp>
      <p:pic>
        <p:nvPicPr>
          <p:cNvPr id="7" name="Picture 6">
            <a:extLst>
              <a:ext uri="{FF2B5EF4-FFF2-40B4-BE49-F238E27FC236}">
                <a16:creationId xmlns:a16="http://schemas.microsoft.com/office/drawing/2014/main" id="{DDEB9319-31BC-4D68-E914-5AA28B7BF2B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79850" y="1107085"/>
            <a:ext cx="8093359" cy="4643829"/>
          </a:xfrm>
          <a:prstGeom prst="rect">
            <a:avLst/>
          </a:prstGeom>
        </p:spPr>
      </p:pic>
    </p:spTree>
    <p:extLst>
      <p:ext uri="{BB962C8B-B14F-4D97-AF65-F5344CB8AC3E}">
        <p14:creationId xmlns:p14="http://schemas.microsoft.com/office/powerpoint/2010/main" val="9525700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98C4BDC-91D1-131A-CEED-E755C4C0CF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35325" y="225532"/>
            <a:ext cx="1792850" cy="377442"/>
          </a:xfrm>
          <a:prstGeom prst="rect">
            <a:avLst/>
          </a:prstGeom>
        </p:spPr>
      </p:pic>
      <p:sp>
        <p:nvSpPr>
          <p:cNvPr id="3" name="TextBox 2">
            <a:extLst>
              <a:ext uri="{FF2B5EF4-FFF2-40B4-BE49-F238E27FC236}">
                <a16:creationId xmlns:a16="http://schemas.microsoft.com/office/drawing/2014/main" id="{0AF3BF66-63B4-43D0-398F-3ADF1AC9061F}"/>
              </a:ext>
            </a:extLst>
          </p:cNvPr>
          <p:cNvSpPr txBox="1"/>
          <p:nvPr/>
        </p:nvSpPr>
        <p:spPr>
          <a:xfrm>
            <a:off x="1083366" y="706876"/>
            <a:ext cx="7881730" cy="5444247"/>
          </a:xfrm>
          <a:prstGeom prst="rect">
            <a:avLst/>
          </a:prstGeom>
          <a:noFill/>
        </p:spPr>
        <p:txBody>
          <a:bodyPr wrap="square">
            <a:spAutoFit/>
          </a:bodyPr>
          <a:lstStyle/>
          <a:p>
            <a:pPr algn="just">
              <a:lnSpc>
                <a:spcPct val="150000"/>
              </a:lnSpc>
              <a:spcAft>
                <a:spcPts val="800"/>
              </a:spcAft>
            </a:pPr>
            <a:r>
              <a:rPr lang="en-IN" sz="1800" b="1"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Holiday packages</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Design various CMS driven international and domestic holiday packages as per the requirements of the users. Also, these are connected via online form inquiry and payment gateway in proposed </a:t>
            </a:r>
            <a:r>
              <a:rPr lang="en-IN" sz="1800" u="sng" kern="100" dirty="0">
                <a:solidFill>
                  <a:srgbClr val="137FB3"/>
                </a:solidFill>
                <a:effectLst/>
                <a:latin typeface="Times New Roman" panose="02020603050405020304" pitchFamily="18" charset="0"/>
                <a:ea typeface="Calibri" panose="020F0502020204030204" pitchFamily="34" charset="0"/>
                <a:cs typeface="Times New Roman" panose="02020603050405020304" pitchFamily="18" charset="0"/>
                <a:hlinkClick r:id="rId3"/>
              </a:rPr>
              <a:t>travel portal development solutions</a:t>
            </a: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r>
              <a:rPr lang="en-IN" sz="1800" b="1"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Payment gateway integration</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This integrates with the travel portal to make online payments by the customers. You can easily do it through credit cards or multiple payment gateway systems to make it globally accepted.</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Our Dynamic holiday package booking solution as per the requirement of our clients. Customized CMS based holiday package booking Engine Solution with payment gateway and </a:t>
            </a:r>
            <a:r>
              <a:rPr lang="en-IN" sz="1800" u="sng" kern="100" dirty="0">
                <a:solidFill>
                  <a:srgbClr val="137FB3"/>
                </a:solidFill>
                <a:effectLst/>
                <a:latin typeface="Times New Roman" panose="02020603050405020304" pitchFamily="18" charset="0"/>
                <a:ea typeface="Calibri" panose="020F0502020204030204" pitchFamily="34" charset="0"/>
                <a:cs typeface="Times New Roman" panose="02020603050405020304" pitchFamily="18" charset="0"/>
                <a:hlinkClick r:id="rId4"/>
              </a:rPr>
              <a:t>white Label API Integration systems</a:t>
            </a: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 for travel agents, tour operators, and travel management companies.</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190063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98C4BDC-91D1-131A-CEED-E755C4C0CF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35325" y="225532"/>
            <a:ext cx="1792850" cy="377442"/>
          </a:xfrm>
          <a:prstGeom prst="rect">
            <a:avLst/>
          </a:prstGeom>
        </p:spPr>
      </p:pic>
      <p:sp>
        <p:nvSpPr>
          <p:cNvPr id="3" name="TextBox 2">
            <a:extLst>
              <a:ext uri="{FF2B5EF4-FFF2-40B4-BE49-F238E27FC236}">
                <a16:creationId xmlns:a16="http://schemas.microsoft.com/office/drawing/2014/main" id="{7E03898B-E523-4CF0-83D7-D9909B5F6148}"/>
              </a:ext>
            </a:extLst>
          </p:cNvPr>
          <p:cNvSpPr txBox="1"/>
          <p:nvPr/>
        </p:nvSpPr>
        <p:spPr>
          <a:xfrm>
            <a:off x="824947" y="550423"/>
            <a:ext cx="8507896" cy="5757153"/>
          </a:xfrm>
          <a:prstGeom prst="rect">
            <a:avLst/>
          </a:prstGeom>
          <a:noFill/>
        </p:spPr>
        <p:txBody>
          <a:bodyPr wrap="square">
            <a:spAutoFit/>
          </a:bodyPr>
          <a:lstStyle/>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As a leading Travel technology company and especially in-flight booking system development, we understand the requirement of our clients and develop the bespoke solution as per their exact requirements. We provide airlines GDS / </a:t>
            </a:r>
            <a:r>
              <a:rPr lang="en-IN" sz="1800" u="sng" kern="100" dirty="0">
                <a:solidFill>
                  <a:srgbClr val="137FB3"/>
                </a:solidFill>
                <a:effectLst/>
                <a:latin typeface="Times New Roman" panose="02020603050405020304" pitchFamily="18" charset="0"/>
                <a:ea typeface="Calibri" panose="020F0502020204030204" pitchFamily="34" charset="0"/>
                <a:cs typeface="Times New Roman" panose="02020603050405020304" pitchFamily="18" charset="0"/>
                <a:hlinkClick r:id="rId3"/>
              </a:rPr>
              <a:t>White label API integration services</a:t>
            </a: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 to global travel companies.</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We develop a full-scale online hotel reservation system to run your hotel business smoothly. We can develop a bespoke hotel booking system best matches your requirement with hotel GDS / white label API integration service.</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kern="100" dirty="0">
                <a:latin typeface="Times New Roman" panose="02020603050405020304" pitchFamily="18" charset="0"/>
                <a:ea typeface="Calibri" panose="020F0502020204030204" pitchFamily="34" charset="0"/>
                <a:cs typeface="Times New Roman" panose="02020603050405020304" pitchFamily="18" charset="0"/>
              </a:rPr>
              <a:t>Grow your car rental business with our bespoke car rental booking system. Add &amp; manage cars, instant invoicing system, manage prices, optional extras, online payment facility, manage cities and locations and many more for car rental companies to run their </a:t>
            </a:r>
            <a:r>
              <a:rPr lang="en-IN" kern="100" dirty="0">
                <a:latin typeface="Times New Roman" panose="02020603050405020304" pitchFamily="18"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car rental business online</a:t>
            </a:r>
            <a:r>
              <a:rPr lang="en-IN" kern="100" dirty="0">
                <a:latin typeface="Times New Roman" panose="02020603050405020304" pitchFamily="18" charset="0"/>
                <a:ea typeface="Calibri" panose="020F0502020204030204" pitchFamily="34" charset="0"/>
                <a:cs typeface="Times New Roman" panose="02020603050405020304" pitchFamily="18" charset="0"/>
              </a:rPr>
              <a:t>.</a:t>
            </a:r>
          </a:p>
          <a:p>
            <a:pPr marL="285750" indent="-285750" algn="just">
              <a:lnSpc>
                <a:spcPct val="150000"/>
              </a:lnSpc>
              <a:spcAft>
                <a:spcPts val="800"/>
              </a:spcAft>
              <a:buFont typeface="Arial" panose="020B0604020202020204" pitchFamily="34" charset="0"/>
              <a:buChar char="•"/>
            </a:pPr>
            <a:r>
              <a:rPr lang="en-IN" kern="100" dirty="0">
                <a:latin typeface="Times New Roman" panose="02020603050405020304" pitchFamily="18" charset="0"/>
                <a:ea typeface="Calibri" panose="020F0502020204030204" pitchFamily="34" charset="0"/>
                <a:cs typeface="Times New Roman" panose="02020603050405020304" pitchFamily="18" charset="0"/>
              </a:rPr>
              <a:t>Our experience in the travel industry and process know-how has allowed us to ensure you that we are much capable of providing you very effective and varieties of GDS.</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171842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98C4BDC-91D1-131A-CEED-E755C4C0CF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35325" y="225532"/>
            <a:ext cx="1792850" cy="377442"/>
          </a:xfrm>
          <a:prstGeom prst="rect">
            <a:avLst/>
          </a:prstGeom>
        </p:spPr>
      </p:pic>
      <p:sp>
        <p:nvSpPr>
          <p:cNvPr id="3" name="TextBox 2">
            <a:extLst>
              <a:ext uri="{FF2B5EF4-FFF2-40B4-BE49-F238E27FC236}">
                <a16:creationId xmlns:a16="http://schemas.microsoft.com/office/drawing/2014/main" id="{B06AA91D-D6E6-655E-BE4B-990F1D274594}"/>
              </a:ext>
            </a:extLst>
          </p:cNvPr>
          <p:cNvSpPr txBox="1"/>
          <p:nvPr/>
        </p:nvSpPr>
        <p:spPr>
          <a:xfrm>
            <a:off x="2365513" y="756564"/>
            <a:ext cx="6102626" cy="5126212"/>
          </a:xfrm>
          <a:prstGeom prst="rect">
            <a:avLst/>
          </a:prstGeom>
          <a:noFill/>
        </p:spPr>
        <p:txBody>
          <a:bodyPr wrap="square">
            <a:spAutoFit/>
          </a:bodyPr>
          <a:lstStyle/>
          <a:p>
            <a:pPr algn="just">
              <a:lnSpc>
                <a:spcPct val="150000"/>
              </a:lnSpc>
              <a:spcAft>
                <a:spcPts val="800"/>
              </a:spcAft>
            </a:pPr>
            <a:r>
              <a:rPr lang="en-IN" sz="1800" b="1"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Why Trawex for travel portal design and development?</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l">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Responsive &amp; SEO friendly</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Bespoke travel website design</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Dynamic holiday packaging engines</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Flexible language &amp; currency options</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Secure online booking</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The ability to expand your products and/or services</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Easy inventory management</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Extendable &amp; scalable system</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Low running cost</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105227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98C4BDC-91D1-131A-CEED-E755C4C0CF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35325" y="225532"/>
            <a:ext cx="1792850" cy="377442"/>
          </a:xfrm>
          <a:prstGeom prst="rect">
            <a:avLst/>
          </a:prstGeom>
        </p:spPr>
      </p:pic>
      <p:sp>
        <p:nvSpPr>
          <p:cNvPr id="3" name="TextBox 2">
            <a:extLst>
              <a:ext uri="{FF2B5EF4-FFF2-40B4-BE49-F238E27FC236}">
                <a16:creationId xmlns:a16="http://schemas.microsoft.com/office/drawing/2014/main" id="{014B75A7-889A-B150-A32C-573B35959317}"/>
              </a:ext>
            </a:extLst>
          </p:cNvPr>
          <p:cNvSpPr txBox="1"/>
          <p:nvPr/>
        </p:nvSpPr>
        <p:spPr>
          <a:xfrm>
            <a:off x="1172817" y="1017217"/>
            <a:ext cx="7682948" cy="4823565"/>
          </a:xfrm>
          <a:prstGeom prst="rect">
            <a:avLst/>
          </a:prstGeom>
          <a:noFill/>
        </p:spPr>
        <p:txBody>
          <a:bodyPr wrap="square">
            <a:spAutoFit/>
          </a:bodyPr>
          <a:lstStyle/>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We provide feature-rich travel portal design and development services for mid to large-size </a:t>
            </a:r>
            <a:r>
              <a:rPr lang="en-IN" sz="1800" u="sng" kern="100" dirty="0">
                <a:solidFill>
                  <a:srgbClr val="137FB3"/>
                </a:solidFill>
                <a:effectLst/>
                <a:latin typeface="Times New Roman" panose="02020603050405020304" pitchFamily="18" charset="0"/>
                <a:ea typeface="Calibri" panose="020F0502020204030204" pitchFamily="34" charset="0"/>
                <a:cs typeface="Times New Roman" panose="02020603050405020304" pitchFamily="18" charset="0"/>
                <a:hlinkClick r:id="rId3"/>
              </a:rPr>
              <a:t>travel portal solution providers</a:t>
            </a: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 exceeding their expectations to maximum.</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We take a deep thought, analyse your requirements first so as to get you a full feature-laced customized travel portal solution. Our website design and development professionals with their extensive know-how in travel portal development, by implementing cutting-edge technologies as well as market trends offer you the web solutions you’re looking for.</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We deliver measurable outcomes and enable your escalating travel business to yield greater returns on investment. As existence a known travel portal development company in India, we provide robust solutions in this arena.</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502921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98C4BDC-91D1-131A-CEED-E755C4C0CF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35325" y="225532"/>
            <a:ext cx="1792850" cy="377442"/>
          </a:xfrm>
          <a:prstGeom prst="rect">
            <a:avLst/>
          </a:prstGeom>
        </p:spPr>
      </p:pic>
      <p:sp>
        <p:nvSpPr>
          <p:cNvPr id="3" name="TextBox 2">
            <a:extLst>
              <a:ext uri="{FF2B5EF4-FFF2-40B4-BE49-F238E27FC236}">
                <a16:creationId xmlns:a16="http://schemas.microsoft.com/office/drawing/2014/main" id="{57FE3139-579C-F49A-06CA-800FD8D83C35}"/>
              </a:ext>
            </a:extLst>
          </p:cNvPr>
          <p:cNvSpPr txBox="1"/>
          <p:nvPr/>
        </p:nvSpPr>
        <p:spPr>
          <a:xfrm>
            <a:off x="964095" y="396535"/>
            <a:ext cx="8179904" cy="6064930"/>
          </a:xfrm>
          <a:prstGeom prst="rect">
            <a:avLst/>
          </a:prstGeom>
          <a:noFill/>
        </p:spPr>
        <p:txBody>
          <a:bodyPr wrap="square">
            <a:spAutoFit/>
          </a:bodyPr>
          <a:lstStyle/>
          <a:p>
            <a:pPr algn="just">
              <a:lnSpc>
                <a:spcPct val="150000"/>
              </a:lnSpc>
              <a:spcAft>
                <a:spcPts val="800"/>
              </a:spcAft>
            </a:pPr>
            <a:r>
              <a:rPr lang="en-IN" sz="1800" b="1"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Our solutions related to the travel portal constitute the following important features quite helpful for your customers:</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Hotel booking for domestic &amp; international hotels</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Air ticket booking for domestic and international airlines</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Charter plane booking and complete travel and destination holiday packages</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Car Booking engine that can facilitate a user to book the car rental of their choice at the desired location</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Holiday packages to help clients to choose the preferred or suiting package as per their requirement</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Trawex offers a range of online booking services in Travel domains including Flights, Hotels, Sightseeing, Transfers, car-rentals etc to Travel Agency / </a:t>
            </a:r>
            <a:r>
              <a:rPr lang="en-IN" sz="1800" u="sng" kern="100" dirty="0">
                <a:solidFill>
                  <a:srgbClr val="137FB3"/>
                </a:solidFill>
                <a:effectLst/>
                <a:latin typeface="Times New Roman" panose="02020603050405020304" pitchFamily="18" charset="0"/>
                <a:ea typeface="Calibri" panose="020F0502020204030204" pitchFamily="34" charset="0"/>
                <a:cs typeface="Times New Roman" panose="02020603050405020304" pitchFamily="18" charset="0"/>
                <a:hlinkClick r:id="rId3"/>
              </a:rPr>
              <a:t>Travel Management Companies</a:t>
            </a: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 to augment their B2B and B2C business by offering Online Booking Capabilities to their Sub Agents / Corporate / Direct Customers.</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092367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98C4BDC-91D1-131A-CEED-E755C4C0CF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35325" y="225532"/>
            <a:ext cx="1792850" cy="377442"/>
          </a:xfrm>
          <a:prstGeom prst="rect">
            <a:avLst/>
          </a:prstGeom>
        </p:spPr>
      </p:pic>
      <p:sp>
        <p:nvSpPr>
          <p:cNvPr id="3" name="TextBox 2">
            <a:extLst>
              <a:ext uri="{FF2B5EF4-FFF2-40B4-BE49-F238E27FC236}">
                <a16:creationId xmlns:a16="http://schemas.microsoft.com/office/drawing/2014/main" id="{07E5892C-AF7A-F026-A62A-F3031A5E530B}"/>
              </a:ext>
            </a:extLst>
          </p:cNvPr>
          <p:cNvSpPr txBox="1"/>
          <p:nvPr/>
        </p:nvSpPr>
        <p:spPr>
          <a:xfrm>
            <a:off x="1003852" y="758172"/>
            <a:ext cx="8378688" cy="5341655"/>
          </a:xfrm>
          <a:prstGeom prst="rect">
            <a:avLst/>
          </a:prstGeom>
          <a:noFill/>
        </p:spPr>
        <p:txBody>
          <a:bodyPr wrap="square">
            <a:spAutoFit/>
          </a:bodyPr>
          <a:lstStyle/>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We make remarkable designs for portals which will enhance your company brand which means your travel portal website will look good and attractive on almost all devices and you will see a significant increase in your profits.</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We do secure portal development and provide a choice of multiple platforms as per your requirements which means you always get the </a:t>
            </a:r>
            <a:r>
              <a:rPr lang="en-IN" sz="1800" u="sng" kern="100" dirty="0">
                <a:solidFill>
                  <a:srgbClr val="137FB3"/>
                </a:solidFill>
                <a:effectLst/>
                <a:latin typeface="Times New Roman" panose="02020603050405020304" pitchFamily="18" charset="0"/>
                <a:ea typeface="Calibri" panose="020F0502020204030204" pitchFamily="34" charset="0"/>
                <a:cs typeface="Times New Roman" panose="02020603050405020304" pitchFamily="18" charset="0"/>
                <a:hlinkClick r:id="rId3"/>
              </a:rPr>
              <a:t>best portal solutions</a:t>
            </a: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 with a high level of security and accuracy.</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We do all kinds of 3rd party API integration so that your portal website can function as a hub of your operations which means you will be able to manage everything right from a central admin panel of your portal.</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Our 360 degree’s-recruitment solution takes care of everything right from design to customer satisfaction which reduces your worries about technical aspects of portals and helps you to focus on your bottom line.</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106882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98C4BDC-91D1-131A-CEED-E755C4C0CF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35325" y="225532"/>
            <a:ext cx="1792850" cy="377442"/>
          </a:xfrm>
          <a:prstGeom prst="rect">
            <a:avLst/>
          </a:prstGeom>
        </p:spPr>
      </p:pic>
      <p:sp>
        <p:nvSpPr>
          <p:cNvPr id="3" name="TextBox 2">
            <a:extLst>
              <a:ext uri="{FF2B5EF4-FFF2-40B4-BE49-F238E27FC236}">
                <a16:creationId xmlns:a16="http://schemas.microsoft.com/office/drawing/2014/main" id="{5E5ED059-8F62-3A82-A46F-D732589FAD8D}"/>
              </a:ext>
            </a:extLst>
          </p:cNvPr>
          <p:cNvSpPr txBox="1"/>
          <p:nvPr/>
        </p:nvSpPr>
        <p:spPr>
          <a:xfrm>
            <a:off x="735495" y="342674"/>
            <a:ext cx="8676862" cy="6172652"/>
          </a:xfrm>
          <a:prstGeom prst="rect">
            <a:avLst/>
          </a:prstGeom>
          <a:noFill/>
        </p:spPr>
        <p:txBody>
          <a:bodyPr wrap="square">
            <a:spAutoFit/>
          </a:bodyPr>
          <a:lstStyle/>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We are a leading web development organization in India. We provide </a:t>
            </a:r>
            <a:r>
              <a:rPr lang="en-IN" sz="1800" u="sng" kern="100" dirty="0">
                <a:solidFill>
                  <a:srgbClr val="137FB3"/>
                </a:solidFill>
                <a:effectLst/>
                <a:latin typeface="Times New Roman" panose="02020603050405020304" pitchFamily="18" charset="0"/>
                <a:ea typeface="Calibri" panose="020F0502020204030204" pitchFamily="34" charset="0"/>
                <a:cs typeface="Times New Roman" panose="02020603050405020304" pitchFamily="18" charset="0"/>
                <a:hlinkClick r:id="rId3"/>
              </a:rPr>
              <a:t>travel website development services</a:t>
            </a: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 that help organizations to convey a completely stacked online travel booking site.</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Our proficient group of web designers gives travel portal solutions and programming which are perfect for the developing needs of traveling companies, travel agencies, travel operators, travel advisors, and resorts. Regardless of whether you are a start-up, average size or an expansive size travel organization, we offer you the best and cost-effective solutions.</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We also provide our clients with a robust packaging system that requires the packaging of multiple travel products in real-time (Air+ Hotel, Air+ Hotel+ Car, etc).</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This type of packaging helps your users build and book their perfect vacation actively by mixing and matching their requirements according to their needs and budget. Accordingly, every client who visits your site gets precisely what they are searching for on one screen.</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178889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98C4BDC-91D1-131A-CEED-E755C4C0CF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35325" y="225532"/>
            <a:ext cx="1792850" cy="377442"/>
          </a:xfrm>
          <a:prstGeom prst="rect">
            <a:avLst/>
          </a:prstGeom>
        </p:spPr>
      </p:pic>
      <p:sp>
        <p:nvSpPr>
          <p:cNvPr id="3" name="TextBox 2">
            <a:extLst>
              <a:ext uri="{FF2B5EF4-FFF2-40B4-BE49-F238E27FC236}">
                <a16:creationId xmlns:a16="http://schemas.microsoft.com/office/drawing/2014/main" id="{5A89CC9F-9F0A-FD35-88DA-4ABF3E07181D}"/>
              </a:ext>
            </a:extLst>
          </p:cNvPr>
          <p:cNvSpPr txBox="1"/>
          <p:nvPr/>
        </p:nvSpPr>
        <p:spPr>
          <a:xfrm>
            <a:off x="854764" y="553084"/>
            <a:ext cx="8448261" cy="5751831"/>
          </a:xfrm>
          <a:prstGeom prst="rect">
            <a:avLst/>
          </a:prstGeom>
          <a:noFill/>
        </p:spPr>
        <p:txBody>
          <a:bodyPr wrap="square">
            <a:spAutoFit/>
          </a:bodyPr>
          <a:lstStyle/>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One of the most robust tools to make an impact on the travel industry is through travel portals. Today traveling is no longer limited to summer vacations and pilgrimages. With the growth of internet usage, having a travel portal solution of your own is sure to benefit your company and help you create lasting goodwill.</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Our highly professional team of web developers offers travel portal solutions and software which are ideal for the growing needs of travel companies, travel agencies, travel operators, travel advisors, and resorts. Whether you are a start-up, a mid-size or a large-size travel company, we provide you the best and cost-effective solutions.</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Being experts, we know that each business has its own sets of needs and marketing scheme. And so, we come up with a unique solution which is an integration of your requirements and our expertise.</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kern="100" dirty="0">
                <a:latin typeface="Times New Roman" panose="02020603050405020304" pitchFamily="18" charset="0"/>
                <a:ea typeface="Calibri" panose="020F0502020204030204" pitchFamily="34" charset="0"/>
                <a:cs typeface="Times New Roman" panose="02020603050405020304" pitchFamily="18" charset="0"/>
              </a:rPr>
              <a:t>Our web developers are with their knowledge of the latest technologies and market trends have always convey high quality customized travel portal solutions.</a:t>
            </a:r>
          </a:p>
        </p:txBody>
      </p:sp>
    </p:spTree>
    <p:extLst>
      <p:ext uri="{BB962C8B-B14F-4D97-AF65-F5344CB8AC3E}">
        <p14:creationId xmlns:p14="http://schemas.microsoft.com/office/powerpoint/2010/main" val="38843390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98C4BDC-91D1-131A-CEED-E755C4C0CF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35325" y="225532"/>
            <a:ext cx="1792850" cy="377442"/>
          </a:xfrm>
          <a:prstGeom prst="rect">
            <a:avLst/>
          </a:prstGeom>
        </p:spPr>
      </p:pic>
      <p:sp>
        <p:nvSpPr>
          <p:cNvPr id="3" name="TextBox 2">
            <a:extLst>
              <a:ext uri="{FF2B5EF4-FFF2-40B4-BE49-F238E27FC236}">
                <a16:creationId xmlns:a16="http://schemas.microsoft.com/office/drawing/2014/main" id="{52482904-0C86-F667-DA90-4AB5D06503CF}"/>
              </a:ext>
            </a:extLst>
          </p:cNvPr>
          <p:cNvSpPr txBox="1"/>
          <p:nvPr/>
        </p:nvSpPr>
        <p:spPr>
          <a:xfrm>
            <a:off x="775251" y="357224"/>
            <a:ext cx="8676863" cy="6275244"/>
          </a:xfrm>
          <a:prstGeom prst="rect">
            <a:avLst/>
          </a:prstGeom>
          <a:noFill/>
        </p:spPr>
        <p:txBody>
          <a:bodyPr wrap="square">
            <a:spAutoFit/>
          </a:bodyPr>
          <a:lstStyle/>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We are expert in developing </a:t>
            </a:r>
            <a:r>
              <a:rPr lang="en-IN" sz="1800" u="sng" kern="100" dirty="0">
                <a:solidFill>
                  <a:srgbClr val="137FB3"/>
                </a:solidFill>
                <a:effectLst/>
                <a:latin typeface="Times New Roman" panose="02020603050405020304" pitchFamily="18" charset="0"/>
                <a:ea typeface="Calibri" panose="020F0502020204030204" pitchFamily="34" charset="0"/>
                <a:cs typeface="Times New Roman" panose="02020603050405020304" pitchFamily="18" charset="0"/>
                <a:hlinkClick r:id="rId3"/>
              </a:rPr>
              <a:t>Flight Booking System</a:t>
            </a: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 as well as Car Rental System, and thus help you stay at the forefront.</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Along with this, we provide additional features like Payment Gateways, SMS Gateways, Online Travel Portals, </a:t>
            </a:r>
            <a:r>
              <a:rPr lang="en-IN" sz="1800" u="sng" kern="100" dirty="0">
                <a:solidFill>
                  <a:srgbClr val="137FB3"/>
                </a:solidFill>
                <a:effectLst/>
                <a:latin typeface="Times New Roman" panose="02020603050405020304" pitchFamily="18" charset="0"/>
                <a:ea typeface="Calibri" panose="020F0502020204030204" pitchFamily="34" charset="0"/>
                <a:cs typeface="Times New Roman" panose="02020603050405020304" pitchFamily="18" charset="0"/>
                <a:hlinkClick r:id="rId4"/>
              </a:rPr>
              <a:t>Social Media Integration</a:t>
            </a: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 Customer Review &amp; Feedback system, Print &amp; Email Confirmation vouchers and Online Chat.</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We also provide our customers with a robust packaging system that involves the packaging of multiple travel products in real-time (Air+ Hotel, Air+ Hotel+ Car, etc).</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This type of packaging helps your users build and book their perfect vacation actively by mixing and matching their requirements according to their requirements and budget. Thus, every client who visits your website gets exactly what they are looking for on one screen.</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Tour &amp; travel have always been desired whether for business or for enjoyment. Through our </a:t>
            </a:r>
            <a:r>
              <a:rPr lang="en-IN" sz="1800" u="sng" kern="100" dirty="0">
                <a:solidFill>
                  <a:srgbClr val="137FB3"/>
                </a:solidFill>
                <a:effectLst/>
                <a:latin typeface="Times New Roman" panose="02020603050405020304" pitchFamily="18" charset="0"/>
                <a:ea typeface="Calibri" panose="020F0502020204030204" pitchFamily="34" charset="0"/>
                <a:cs typeface="Times New Roman" panose="02020603050405020304" pitchFamily="18" charset="0"/>
                <a:hlinkClick r:id="rId5"/>
              </a:rPr>
              <a:t>Travel API</a:t>
            </a: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 the travel agents can use our web application to fulfil the travel related needs of their customers.</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173404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98C4BDC-91D1-131A-CEED-E755C4C0CF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35325" y="225532"/>
            <a:ext cx="1792850" cy="377442"/>
          </a:xfrm>
          <a:prstGeom prst="rect">
            <a:avLst/>
          </a:prstGeom>
        </p:spPr>
      </p:pic>
      <p:sp>
        <p:nvSpPr>
          <p:cNvPr id="3" name="TextBox 2">
            <a:extLst>
              <a:ext uri="{FF2B5EF4-FFF2-40B4-BE49-F238E27FC236}">
                <a16:creationId xmlns:a16="http://schemas.microsoft.com/office/drawing/2014/main" id="{61A27211-A11B-F0C9-0718-B03847FDFDB8}"/>
              </a:ext>
            </a:extLst>
          </p:cNvPr>
          <p:cNvSpPr txBox="1"/>
          <p:nvPr/>
        </p:nvSpPr>
        <p:spPr>
          <a:xfrm>
            <a:off x="801266" y="550423"/>
            <a:ext cx="8650848" cy="5757153"/>
          </a:xfrm>
          <a:prstGeom prst="rect">
            <a:avLst/>
          </a:prstGeom>
          <a:noFill/>
        </p:spPr>
        <p:txBody>
          <a:bodyPr wrap="square">
            <a:spAutoFit/>
          </a:bodyPr>
          <a:lstStyle/>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By integrating this travel API with your own software solution, you as a travel service provider can offer unbeatable travel related services to your future clients.</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Our travel API enables you to perform many activities obtaining travel consultation, searching for trip plans, seat layout, offering customized tour packages, booking tickets (airways, railways, and roadways), cancelling tickets, generating reports for booking and cancellation, etc.</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Our end to end </a:t>
            </a:r>
            <a:r>
              <a:rPr lang="en-IN" sz="1800" u="sng" kern="100" dirty="0">
                <a:solidFill>
                  <a:srgbClr val="137FB3"/>
                </a:solidFill>
                <a:effectLst/>
                <a:latin typeface="Times New Roman" panose="02020603050405020304" pitchFamily="18" charset="0"/>
                <a:ea typeface="Calibri" panose="020F0502020204030204" pitchFamily="34" charset="0"/>
                <a:cs typeface="Times New Roman" panose="02020603050405020304" pitchFamily="18" charset="0"/>
                <a:hlinkClick r:id="rId3"/>
              </a:rPr>
              <a:t>travel management technology</a:t>
            </a: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 solution allows you to provide unbeatable travel related services to your potential clients. We offer you an unproblematic base in the form of perfect travel related services that you can use to develop a strong client segment for yourself.</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Trawex Developments offers its travel-related services through a B2B network. We provide customized and stress-free backend services for ticket booking (air ticket), hotel booking, searching for preferred destinations and other tour</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764541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98C4BDC-91D1-131A-CEED-E755C4C0CF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35325" y="225532"/>
            <a:ext cx="1792850" cy="377442"/>
          </a:xfrm>
          <a:prstGeom prst="rect">
            <a:avLst/>
          </a:prstGeom>
        </p:spPr>
      </p:pic>
      <p:sp>
        <p:nvSpPr>
          <p:cNvPr id="3" name="TextBox 2">
            <a:extLst>
              <a:ext uri="{FF2B5EF4-FFF2-40B4-BE49-F238E27FC236}">
                <a16:creationId xmlns:a16="http://schemas.microsoft.com/office/drawing/2014/main" id="{889FBBAD-5030-E903-E155-A0538CA4456C}"/>
              </a:ext>
            </a:extLst>
          </p:cNvPr>
          <p:cNvSpPr txBox="1"/>
          <p:nvPr/>
        </p:nvSpPr>
        <p:spPr>
          <a:xfrm>
            <a:off x="844826" y="706876"/>
            <a:ext cx="8527774" cy="5444247"/>
          </a:xfrm>
          <a:prstGeom prst="rect">
            <a:avLst/>
          </a:prstGeom>
          <a:noFill/>
        </p:spPr>
        <p:txBody>
          <a:bodyPr wrap="square">
            <a:spAutoFit/>
          </a:bodyPr>
          <a:lstStyle/>
          <a:p>
            <a:pPr algn="just">
              <a:lnSpc>
                <a:spcPct val="150000"/>
              </a:lnSpc>
              <a:spcAft>
                <a:spcPts val="800"/>
              </a:spcAft>
            </a:pPr>
            <a:r>
              <a:rPr lang="en-IN" sz="1800" b="1"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End To End Travel Portal Development for A Transparent and Secure Booking Process</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Trawex is considered as one of the finest </a:t>
            </a:r>
            <a:r>
              <a:rPr lang="en-IN" sz="1800" u="sng" kern="100" dirty="0">
                <a:solidFill>
                  <a:srgbClr val="137FB3"/>
                </a:solidFill>
                <a:effectLst/>
                <a:latin typeface="Times New Roman" panose="02020603050405020304" pitchFamily="18" charset="0"/>
                <a:ea typeface="Calibri" panose="020F0502020204030204" pitchFamily="34" charset="0"/>
                <a:cs typeface="Times New Roman" panose="02020603050405020304" pitchFamily="18" charset="0"/>
                <a:hlinkClick r:id="rId3"/>
              </a:rPr>
              <a:t>travel portal development company</a:t>
            </a: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 in India because the range and quality of services we offer cannot be found anywhere else.</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It is always essential to understand the business needs and goals of an organization before developing a web portal for the same and hence, our </a:t>
            </a:r>
            <a:r>
              <a:rPr lang="en-IN" sz="1800" u="sng" kern="100" dirty="0">
                <a:solidFill>
                  <a:srgbClr val="137FB3"/>
                </a:solidFill>
                <a:effectLst/>
                <a:latin typeface="Times New Roman" panose="02020603050405020304" pitchFamily="18" charset="0"/>
                <a:ea typeface="Calibri" panose="020F0502020204030204" pitchFamily="34" charset="0"/>
                <a:cs typeface="Times New Roman" panose="02020603050405020304" pitchFamily="18" charset="0"/>
                <a:hlinkClick r:id="rId4"/>
              </a:rPr>
              <a:t>web portal developers</a:t>
            </a: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 study the project effectively, so that they can offer maximum advantages to the clients by applying all the logical and exceptional elements to it.</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We offer a wide range of </a:t>
            </a:r>
            <a:r>
              <a:rPr lang="en-IN" sz="1800" u="sng" kern="100" dirty="0">
                <a:solidFill>
                  <a:srgbClr val="137FB3"/>
                </a:solidFill>
                <a:effectLst/>
                <a:latin typeface="Times New Roman" panose="02020603050405020304" pitchFamily="18" charset="0"/>
                <a:ea typeface="Calibri" panose="020F0502020204030204" pitchFamily="34" charset="0"/>
                <a:cs typeface="Times New Roman" panose="02020603050405020304" pitchFamily="18" charset="0"/>
                <a:hlinkClick r:id="rId5"/>
              </a:rPr>
              <a:t>portal development services</a:t>
            </a: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 with the latest technology that assures the best quality in design, development, testing and deployment of the web portal.</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We deliver innovative turnkey portal solutions for our clients professionally, latest techniques and on budget. </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857636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98C4BDC-91D1-131A-CEED-E755C4C0CF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35325" y="225532"/>
            <a:ext cx="1792850" cy="377442"/>
          </a:xfrm>
          <a:prstGeom prst="rect">
            <a:avLst/>
          </a:prstGeom>
        </p:spPr>
      </p:pic>
      <p:sp>
        <p:nvSpPr>
          <p:cNvPr id="3" name="TextBox 2">
            <a:extLst>
              <a:ext uri="{FF2B5EF4-FFF2-40B4-BE49-F238E27FC236}">
                <a16:creationId xmlns:a16="http://schemas.microsoft.com/office/drawing/2014/main" id="{4781D7FC-52C9-C71C-3BA0-7692807BCEDB}"/>
              </a:ext>
            </a:extLst>
          </p:cNvPr>
          <p:cNvSpPr txBox="1"/>
          <p:nvPr/>
        </p:nvSpPr>
        <p:spPr>
          <a:xfrm>
            <a:off x="735496" y="345431"/>
            <a:ext cx="8597348" cy="6167137"/>
          </a:xfrm>
          <a:prstGeom prst="rect">
            <a:avLst/>
          </a:prstGeom>
          <a:noFill/>
        </p:spPr>
        <p:txBody>
          <a:bodyPr wrap="square">
            <a:spAutoFit/>
          </a:bodyPr>
          <a:lstStyle/>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We are in the process of introducing our tour &amp; travel related services through a B2C network also in the near future. Through our B2C portal, the final customers would be able to plan and fulfil their tour and travel-related requirements.</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u="sng" kern="100" dirty="0">
                <a:solidFill>
                  <a:srgbClr val="137FB3"/>
                </a:solidFill>
                <a:effectLst/>
                <a:latin typeface="Times New Roman" panose="02020603050405020304" pitchFamily="18" charset="0"/>
                <a:ea typeface="Calibri" panose="020F0502020204030204" pitchFamily="34" charset="0"/>
                <a:cs typeface="Times New Roman" panose="02020603050405020304" pitchFamily="18" charset="0"/>
                <a:hlinkClick r:id="rId3"/>
              </a:rPr>
              <a:t>White Label Global Software Developments</a:t>
            </a: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 provides fair and suited white label services that help you build your brand and enhance goodwill. You need not develop the entire travel solutions from scratch rather you can use our service base for extending unproblematic services to your clients.</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Trawex is a global travel technology company delivering online enterprise travel portal solutions, online portals, software’s to travel community. Our 'Travel portal </a:t>
            </a:r>
            <a:r>
              <a:rPr lang="en-IN" kern="100" dirty="0">
                <a:latin typeface="Times New Roman" panose="02020603050405020304" pitchFamily="18" charset="0"/>
                <a:ea typeface="Calibri" panose="020F0502020204030204" pitchFamily="34" charset="0"/>
                <a:cs typeface="Times New Roman" panose="02020603050405020304" pitchFamily="18" charset="0"/>
              </a:rPr>
              <a:t>development' have Comprehensive experience of the travel domain and software’s to turn-out the most preferred </a:t>
            </a:r>
            <a:r>
              <a:rPr lang="en-IN" kern="100" dirty="0">
                <a:latin typeface="Times New Roman" panose="02020603050405020304" pitchFamily="18"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travel technology applications</a:t>
            </a:r>
            <a:r>
              <a:rPr lang="en-IN" kern="100" dirty="0">
                <a:latin typeface="Times New Roman" panose="02020603050405020304" pitchFamily="18" charset="0"/>
                <a:ea typeface="Calibri" panose="020F0502020204030204" pitchFamily="34" charset="0"/>
                <a:cs typeface="Times New Roman" panose="02020603050405020304" pitchFamily="18" charset="0"/>
              </a:rPr>
              <a:t>, Remarkably.</a:t>
            </a:r>
          </a:p>
          <a:p>
            <a:pPr marL="285750" indent="-285750" algn="just">
              <a:lnSpc>
                <a:spcPct val="150000"/>
              </a:lnSpc>
              <a:spcAft>
                <a:spcPts val="800"/>
              </a:spcAft>
              <a:buFont typeface="Arial" panose="020B0604020202020204" pitchFamily="34" charset="0"/>
              <a:buChar char="•"/>
            </a:pPr>
            <a:r>
              <a:rPr lang="en-IN" kern="100" dirty="0">
                <a:latin typeface="Times New Roman" panose="02020603050405020304" pitchFamily="18" charset="0"/>
                <a:ea typeface="Calibri" panose="020F0502020204030204" pitchFamily="34" charset="0"/>
                <a:cs typeface="Times New Roman" panose="02020603050405020304" pitchFamily="18" charset="0"/>
              </a:rPr>
              <a:t>Our technology team has vast experience in the travel domain, understanding travel business rules and interested to implement ideas and the latest trends in travel technology. </a:t>
            </a:r>
          </a:p>
        </p:txBody>
      </p:sp>
    </p:spTree>
    <p:extLst>
      <p:ext uri="{BB962C8B-B14F-4D97-AF65-F5344CB8AC3E}">
        <p14:creationId xmlns:p14="http://schemas.microsoft.com/office/powerpoint/2010/main" val="26607580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98C4BDC-91D1-131A-CEED-E755C4C0CF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35325" y="225532"/>
            <a:ext cx="1792850" cy="377442"/>
          </a:xfrm>
          <a:prstGeom prst="rect">
            <a:avLst/>
          </a:prstGeom>
        </p:spPr>
      </p:pic>
      <p:sp>
        <p:nvSpPr>
          <p:cNvPr id="3" name="TextBox 2">
            <a:extLst>
              <a:ext uri="{FF2B5EF4-FFF2-40B4-BE49-F238E27FC236}">
                <a16:creationId xmlns:a16="http://schemas.microsoft.com/office/drawing/2014/main" id="{DDA13790-12D1-1147-3941-84DA14D072F8}"/>
              </a:ext>
            </a:extLst>
          </p:cNvPr>
          <p:cNvSpPr txBox="1"/>
          <p:nvPr/>
        </p:nvSpPr>
        <p:spPr>
          <a:xfrm>
            <a:off x="805069" y="291378"/>
            <a:ext cx="8428383" cy="6275244"/>
          </a:xfrm>
          <a:prstGeom prst="rect">
            <a:avLst/>
          </a:prstGeom>
          <a:noFill/>
        </p:spPr>
        <p:txBody>
          <a:bodyPr wrap="square">
            <a:spAutoFit/>
          </a:bodyPr>
          <a:lstStyle/>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Technology architects have experience of providing state of the art system for leading travel agencies across the world.</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We believe in teamwork; we share innovative ideas and we love finding the existence method applying to our products that make our customer trust on fore technology robust every day.</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Trawex </a:t>
            </a:r>
            <a:r>
              <a:rPr lang="en-IN" sz="1800" u="sng" kern="100" dirty="0">
                <a:solidFill>
                  <a:srgbClr val="137FB3"/>
                </a:solidFill>
                <a:effectLst/>
                <a:latin typeface="Times New Roman" panose="02020603050405020304" pitchFamily="18" charset="0"/>
                <a:ea typeface="Calibri" panose="020F0502020204030204" pitchFamily="34" charset="0"/>
                <a:cs typeface="Times New Roman" panose="02020603050405020304" pitchFamily="18" charset="0"/>
                <a:hlinkClick r:id="rId3"/>
              </a:rPr>
              <a:t>Travel portal development services</a:t>
            </a: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 improve and shape the travel companies and their websites. So that they can attract actual traffic and earn a lot of profit.</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We have several ranges of travel portal solutions and software’s that help in developing all the tourism-related companies, resorts, agencies, advisors, </a:t>
            </a:r>
            <a:r>
              <a:rPr lang="en-IN" sz="1800" u="sng" kern="100" dirty="0">
                <a:solidFill>
                  <a:srgbClr val="137FB3"/>
                </a:solidFill>
                <a:effectLst/>
                <a:latin typeface="Times New Roman" panose="02020603050405020304" pitchFamily="18" charset="0"/>
                <a:ea typeface="Calibri" panose="020F0502020204030204" pitchFamily="34" charset="0"/>
                <a:cs typeface="Times New Roman" panose="02020603050405020304" pitchFamily="18" charset="0"/>
                <a:hlinkClick r:id="rId4"/>
              </a:rPr>
              <a:t>tour operators</a:t>
            </a: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 etc. We are capable of meeting your requirements and hence you will succeed in your business.</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Earlier there was no competition in this field but now you can see there are many companies that deal with tours and travels. So, it has become mandatory now to be active with these company.</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652419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98C4BDC-91D1-131A-CEED-E755C4C0CF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35325" y="225532"/>
            <a:ext cx="1792850" cy="377442"/>
          </a:xfrm>
          <a:prstGeom prst="rect">
            <a:avLst/>
          </a:prstGeom>
        </p:spPr>
      </p:pic>
      <p:sp>
        <p:nvSpPr>
          <p:cNvPr id="3" name="TextBox 2">
            <a:extLst>
              <a:ext uri="{FF2B5EF4-FFF2-40B4-BE49-F238E27FC236}">
                <a16:creationId xmlns:a16="http://schemas.microsoft.com/office/drawing/2014/main" id="{0B1B1DAA-7C2E-F63C-844A-6CFF25662067}"/>
              </a:ext>
            </a:extLst>
          </p:cNvPr>
          <p:cNvSpPr txBox="1"/>
          <p:nvPr/>
        </p:nvSpPr>
        <p:spPr>
          <a:xfrm>
            <a:off x="735494" y="550423"/>
            <a:ext cx="8507897" cy="5757153"/>
          </a:xfrm>
          <a:prstGeom prst="rect">
            <a:avLst/>
          </a:prstGeom>
          <a:noFill/>
        </p:spPr>
        <p:txBody>
          <a:bodyPr wrap="square">
            <a:spAutoFit/>
          </a:bodyPr>
          <a:lstStyle/>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We can grow the travel portals according to the search engines. So that after implementing online marketing techniques you can get good ranks and increase your revenue.</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Trawex is a leading </a:t>
            </a:r>
            <a:r>
              <a:rPr lang="en-IN" sz="1800" u="sng" kern="100" dirty="0">
                <a:solidFill>
                  <a:srgbClr val="137FB3"/>
                </a:solidFill>
                <a:effectLst/>
                <a:latin typeface="Times New Roman" panose="02020603050405020304" pitchFamily="18" charset="0"/>
                <a:ea typeface="Calibri" panose="020F0502020204030204" pitchFamily="34" charset="0"/>
                <a:cs typeface="Times New Roman" panose="02020603050405020304" pitchFamily="18" charset="0"/>
                <a:hlinkClick r:id="rId3"/>
              </a:rPr>
              <a:t>travel technology expert</a:t>
            </a: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 with a focus on providing world-class services to the travel industry. Our technology helps travel agents automate their business process, boost revenue stream and enrich their customer service experience.</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We understand the requirements of the travel market and we work accordingly to provide best in class solution with the shortest time to market. Our Expert team has a ruthless focus on providing a scalable and reliable technology platform which can be the growth engine for ambitious travel companies.</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We are dedicated to providing a smart solution that has a high grade of compliance with diverse business processes within the travel domain. We help medium and large size travel companies get the best out of their travel supply business every day.</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430272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98C4BDC-91D1-131A-CEED-E755C4C0CF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35325" y="225532"/>
            <a:ext cx="1792850" cy="377442"/>
          </a:xfrm>
          <a:prstGeom prst="rect">
            <a:avLst/>
          </a:prstGeom>
        </p:spPr>
      </p:pic>
      <p:sp>
        <p:nvSpPr>
          <p:cNvPr id="3" name="TextBox 2">
            <a:extLst>
              <a:ext uri="{FF2B5EF4-FFF2-40B4-BE49-F238E27FC236}">
                <a16:creationId xmlns:a16="http://schemas.microsoft.com/office/drawing/2014/main" id="{9C74ADD5-84F4-72BF-7603-CEE84112B09D}"/>
              </a:ext>
            </a:extLst>
          </p:cNvPr>
          <p:cNvSpPr txBox="1"/>
          <p:nvPr/>
        </p:nvSpPr>
        <p:spPr>
          <a:xfrm>
            <a:off x="954155" y="812033"/>
            <a:ext cx="8060635" cy="5233933"/>
          </a:xfrm>
          <a:prstGeom prst="rect">
            <a:avLst/>
          </a:prstGeom>
          <a:noFill/>
        </p:spPr>
        <p:txBody>
          <a:bodyPr wrap="square">
            <a:spAutoFit/>
          </a:bodyPr>
          <a:lstStyle/>
          <a:p>
            <a:pPr algn="just">
              <a:lnSpc>
                <a:spcPct val="150000"/>
              </a:lnSpc>
              <a:spcAft>
                <a:spcPts val="800"/>
              </a:spcAft>
            </a:pPr>
            <a:r>
              <a:rPr lang="en-IN" sz="1800" b="1"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We empower Travel intermediaries, travel management companies, suppliers, distributors, travel agencies, and tour operators to avail the benefits such as: -</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Automate Their Operations to Scale Up</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Automation in consolidation, distribution, and sales</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Better control of prices, products, and staff</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Providing access to the right content, right availability at the right price</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Advance reports and analytics</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Travel Portal development is a software that meets all the traveling and booking related concerns in the best possible way. This software allows you to help of the services without any involvement of the </a:t>
            </a:r>
            <a:r>
              <a:rPr lang="en-IN" sz="1800" u="sng" kern="100" dirty="0">
                <a:solidFill>
                  <a:srgbClr val="137FB3"/>
                </a:solidFill>
                <a:effectLst/>
                <a:latin typeface="Times New Roman" panose="02020603050405020304" pitchFamily="18" charset="0"/>
                <a:ea typeface="Calibri" panose="020F0502020204030204" pitchFamily="34" charset="0"/>
                <a:cs typeface="Times New Roman" panose="02020603050405020304" pitchFamily="18" charset="0"/>
                <a:hlinkClick r:id="rId3"/>
              </a:rPr>
              <a:t>travel booking agents</a:t>
            </a: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 that will charge you an impressive amount and shatter your budget.</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154263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98C4BDC-91D1-131A-CEED-E755C4C0CF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35325" y="225532"/>
            <a:ext cx="1792850" cy="377442"/>
          </a:xfrm>
          <a:prstGeom prst="rect">
            <a:avLst/>
          </a:prstGeom>
        </p:spPr>
      </p:pic>
      <p:sp>
        <p:nvSpPr>
          <p:cNvPr id="3" name="TextBox 2">
            <a:extLst>
              <a:ext uri="{FF2B5EF4-FFF2-40B4-BE49-F238E27FC236}">
                <a16:creationId xmlns:a16="http://schemas.microsoft.com/office/drawing/2014/main" id="{1D16052C-4C24-3393-B758-E9480835AEF3}"/>
              </a:ext>
            </a:extLst>
          </p:cNvPr>
          <p:cNvSpPr txBox="1"/>
          <p:nvPr/>
        </p:nvSpPr>
        <p:spPr>
          <a:xfrm>
            <a:off x="904460" y="501692"/>
            <a:ext cx="8507895" cy="5854616"/>
          </a:xfrm>
          <a:prstGeom prst="rect">
            <a:avLst/>
          </a:prstGeom>
          <a:noFill/>
        </p:spPr>
        <p:txBody>
          <a:bodyPr wrap="square">
            <a:spAutoFit/>
          </a:bodyPr>
          <a:lstStyle/>
          <a:p>
            <a:pPr algn="just">
              <a:lnSpc>
                <a:spcPct val="150000"/>
              </a:lnSpc>
              <a:spcAft>
                <a:spcPts val="800"/>
              </a:spcAft>
            </a:pPr>
            <a:r>
              <a:rPr lang="en-IN" sz="1800" b="1"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There are multiple features of this portal for increasing the customer’s experience and retaining them. The most important features of this portal are as follows –</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Booking of rooms and following in hotels (both international and domestic).</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Air ticket booking for airlines (both international and domestic).</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Car booking for visiting nearby places.</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Charter planes for availing the exclusive travel and tourism packages. Tourists can avail of these packages as per their requirements.</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Foreign money exchange for people to purchase and for you to sell in their currency.</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The payments can be done via debit cards or credit cards and other payment methods.</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At the time when booking is done, the customer will get the notification of booking on his/her mobile.</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Even the travel agents can create their accounts to book from their officers.</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94777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98C4BDC-91D1-131A-CEED-E755C4C0CF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35325" y="225532"/>
            <a:ext cx="1792850" cy="377442"/>
          </a:xfrm>
          <a:prstGeom prst="rect">
            <a:avLst/>
          </a:prstGeom>
        </p:spPr>
      </p:pic>
      <p:sp>
        <p:nvSpPr>
          <p:cNvPr id="3" name="TextBox 2">
            <a:extLst>
              <a:ext uri="{FF2B5EF4-FFF2-40B4-BE49-F238E27FC236}">
                <a16:creationId xmlns:a16="http://schemas.microsoft.com/office/drawing/2014/main" id="{1F4E1EB4-E411-99A6-28E4-CA3597C9C441}"/>
              </a:ext>
            </a:extLst>
          </p:cNvPr>
          <p:cNvSpPr txBox="1"/>
          <p:nvPr/>
        </p:nvSpPr>
        <p:spPr>
          <a:xfrm>
            <a:off x="745435" y="550423"/>
            <a:ext cx="8527774" cy="5757153"/>
          </a:xfrm>
          <a:prstGeom prst="rect">
            <a:avLst/>
          </a:prstGeom>
          <a:noFill/>
        </p:spPr>
        <p:txBody>
          <a:bodyPr wrap="square">
            <a:spAutoFit/>
          </a:bodyPr>
          <a:lstStyle/>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Trawex leverage cutting-edge technology and programming skills to deliver top-notch software. The portal we have will not only handle your requirements for holiday vacation, flight booking, hotel booking, car booking, and extra features.</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With one of the best factors to determine and improve the Indian economy, the field of tourism is one of the biggest contributors. It is still growing at a fast rate and is expected to rise for decades.</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The travel portal development of our Solutions provides some benefits that assist in making every step easy, reliable, and granting a seamless and enjoyable booking experience. This portal is compatible with all the operating systems to simplify the client experience.</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The software/ application is specially designed for travel management companies, destination management companies, travel aggregators, </a:t>
            </a:r>
            <a:r>
              <a:rPr lang="en-IN" sz="1800" u="sng" kern="100" dirty="0">
                <a:solidFill>
                  <a:srgbClr val="137FB3"/>
                </a:solidFill>
                <a:effectLst/>
                <a:latin typeface="Times New Roman" panose="02020603050405020304" pitchFamily="18" charset="0"/>
                <a:ea typeface="Calibri" panose="020F0502020204030204" pitchFamily="34" charset="0"/>
                <a:cs typeface="Times New Roman" panose="02020603050405020304" pitchFamily="18" charset="0"/>
                <a:hlinkClick r:id="rId3"/>
              </a:rPr>
              <a:t>B2B B2C travel agencies</a:t>
            </a: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 tour operators and home-based travel agents.</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597859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98C4BDC-91D1-131A-CEED-E755C4C0CF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35325" y="225532"/>
            <a:ext cx="1792850" cy="377442"/>
          </a:xfrm>
          <a:prstGeom prst="rect">
            <a:avLst/>
          </a:prstGeom>
        </p:spPr>
      </p:pic>
      <p:sp>
        <p:nvSpPr>
          <p:cNvPr id="3" name="TextBox 2">
            <a:extLst>
              <a:ext uri="{FF2B5EF4-FFF2-40B4-BE49-F238E27FC236}">
                <a16:creationId xmlns:a16="http://schemas.microsoft.com/office/drawing/2014/main" id="{9838A7F2-939B-1E94-93EE-1EE5AEF8C10D}"/>
              </a:ext>
            </a:extLst>
          </p:cNvPr>
          <p:cNvSpPr txBox="1"/>
          <p:nvPr/>
        </p:nvSpPr>
        <p:spPr>
          <a:xfrm>
            <a:off x="2017642" y="414253"/>
            <a:ext cx="7285383" cy="6162393"/>
          </a:xfrm>
          <a:prstGeom prst="rect">
            <a:avLst/>
          </a:prstGeom>
          <a:noFill/>
        </p:spPr>
        <p:txBody>
          <a:bodyPr wrap="square">
            <a:spAutoFit/>
          </a:bodyPr>
          <a:lstStyle/>
          <a:p>
            <a:pPr algn="just">
              <a:lnSpc>
                <a:spcPct val="150000"/>
              </a:lnSpc>
              <a:spcAft>
                <a:spcPts val="800"/>
              </a:spcAft>
            </a:pPr>
            <a:r>
              <a:rPr lang="en-IN" sz="1800" b="1"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Our Travel Portal Development Services include:</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Travel portal Development</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Travel website Development</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Modern Travel portal</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u="sng" kern="100" dirty="0">
                <a:solidFill>
                  <a:srgbClr val="137FB3"/>
                </a:solidFill>
                <a:effectLst/>
                <a:latin typeface="Times New Roman" panose="02020603050405020304" pitchFamily="18" charset="0"/>
                <a:ea typeface="Calibri" panose="020F0502020204030204" pitchFamily="34" charset="0"/>
                <a:cs typeface="Times New Roman" panose="02020603050405020304" pitchFamily="18" charset="0"/>
                <a:hlinkClick r:id="rId3"/>
              </a:rPr>
              <a:t>Travel portal design</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Re-develop your existing Travel portal</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Tourism portal Development</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u="sng" kern="100" dirty="0">
                <a:solidFill>
                  <a:srgbClr val="137FB3"/>
                </a:solidFill>
                <a:effectLst/>
                <a:latin typeface="Times New Roman" panose="02020603050405020304" pitchFamily="18" charset="0"/>
                <a:ea typeface="Calibri" panose="020F0502020204030204" pitchFamily="34" charset="0"/>
                <a:cs typeface="Times New Roman" panose="02020603050405020304" pitchFamily="18" charset="0"/>
                <a:hlinkClick r:id="rId4"/>
              </a:rPr>
              <a:t>Travel web application</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Travel booking system</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Travel portal maintenance</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End-to-end Travel portal solutions</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u="sng" kern="100" dirty="0">
                <a:solidFill>
                  <a:srgbClr val="137FB3"/>
                </a:solidFill>
                <a:effectLst/>
                <a:latin typeface="Times New Roman" panose="02020603050405020304" pitchFamily="18" charset="0"/>
                <a:ea typeface="Calibri" panose="020F0502020204030204" pitchFamily="34" charset="0"/>
                <a:cs typeface="Times New Roman" panose="02020603050405020304" pitchFamily="18" charset="0"/>
                <a:hlinkClick r:id="rId5"/>
              </a:rPr>
              <a:t>Custom Travel portal Development</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899421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98C4BDC-91D1-131A-CEED-E755C4C0CF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35325" y="225532"/>
            <a:ext cx="1792850" cy="377442"/>
          </a:xfrm>
          <a:prstGeom prst="rect">
            <a:avLst/>
          </a:prstGeom>
        </p:spPr>
      </p:pic>
      <p:sp>
        <p:nvSpPr>
          <p:cNvPr id="2" name="Title 1">
            <a:extLst>
              <a:ext uri="{FF2B5EF4-FFF2-40B4-BE49-F238E27FC236}">
                <a16:creationId xmlns:a16="http://schemas.microsoft.com/office/drawing/2014/main" id="{D5D7B2DE-CCCC-C5B1-16ED-7F1F8053FC0D}"/>
              </a:ext>
            </a:extLst>
          </p:cNvPr>
          <p:cNvSpPr txBox="1">
            <a:spLocks/>
          </p:cNvSpPr>
          <p:nvPr/>
        </p:nvSpPr>
        <p:spPr>
          <a:xfrm>
            <a:off x="2004863" y="1259652"/>
            <a:ext cx="6204858" cy="4338696"/>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lnSpc>
                <a:spcPct val="150000"/>
              </a:lnSpc>
            </a:pPr>
            <a:r>
              <a:rPr lang="en-IN" sz="4000" dirty="0">
                <a:solidFill>
                  <a:schemeClr val="tx1"/>
                </a:solidFill>
                <a:latin typeface="Times New Roman" panose="02020603050405020304" pitchFamily="18" charset="0"/>
                <a:cs typeface="Times New Roman" panose="02020603050405020304" pitchFamily="18" charset="0"/>
              </a:rPr>
              <a:t>Contact Us</a:t>
            </a:r>
            <a:br>
              <a:rPr lang="en-IN" sz="2400" dirty="0">
                <a:solidFill>
                  <a:schemeClr val="tx1"/>
                </a:solidFill>
                <a:latin typeface="Times New Roman" panose="02020603050405020304" pitchFamily="18" charset="0"/>
                <a:cs typeface="Times New Roman" panose="02020603050405020304" pitchFamily="18" charset="0"/>
              </a:rPr>
            </a:br>
            <a:br>
              <a:rPr lang="en-IN" sz="2400" dirty="0">
                <a:solidFill>
                  <a:schemeClr val="tx1"/>
                </a:solidFill>
                <a:latin typeface="Times New Roman" panose="02020603050405020304" pitchFamily="18" charset="0"/>
                <a:cs typeface="Times New Roman" panose="02020603050405020304" pitchFamily="18" charset="0"/>
              </a:rPr>
            </a:br>
            <a:r>
              <a:rPr lang="en-IN" sz="2400" kern="1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For more details, Pls visit our website:</a:t>
            </a:r>
          </a:p>
          <a:p>
            <a:pPr algn="ctr">
              <a:lnSpc>
                <a:spcPct val="150000"/>
              </a:lnSpc>
              <a:spcAft>
                <a:spcPts val="800"/>
              </a:spcAft>
            </a:pPr>
            <a:r>
              <a:rPr lang="en-IN" sz="1800" u="sng" kern="100"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rPr>
              <a:t>https://www.trawex.com/travel-portal-development-company.php</a:t>
            </a:r>
          </a:p>
          <a:p>
            <a:pPr algn="ctr"/>
            <a:br>
              <a:rPr lang="en-IN" sz="2400" u="sng" kern="1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br>
            <a:r>
              <a:rPr lang="en-IN" sz="2400" b="1"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Email id :  </a:t>
            </a:r>
            <a:r>
              <a:rPr lang="en-IN" sz="2400" b="1" u="sng"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contact@trawex.com</a:t>
            </a:r>
            <a:br>
              <a:rPr lang="en-IN" sz="2400" u="sng"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br>
            <a:br>
              <a:rPr lang="en-IN" sz="2400" dirty="0">
                <a:solidFill>
                  <a:schemeClr val="tx1"/>
                </a:solidFill>
                <a:latin typeface="Times New Roman" panose="02020603050405020304" pitchFamily="18" charset="0"/>
                <a:cs typeface="Times New Roman" panose="02020603050405020304" pitchFamily="18" charset="0"/>
              </a:rPr>
            </a:br>
            <a:endParaRPr lang="en-IN"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827967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98C4BDC-91D1-131A-CEED-E755C4C0CF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35325" y="225532"/>
            <a:ext cx="1792850" cy="377442"/>
          </a:xfrm>
          <a:prstGeom prst="rect">
            <a:avLst/>
          </a:prstGeom>
        </p:spPr>
      </p:pic>
      <p:sp>
        <p:nvSpPr>
          <p:cNvPr id="3" name="TextBox 2">
            <a:extLst>
              <a:ext uri="{FF2B5EF4-FFF2-40B4-BE49-F238E27FC236}">
                <a16:creationId xmlns:a16="http://schemas.microsoft.com/office/drawing/2014/main" id="{235ED029-B95B-0FBF-68EA-75E75FCA3A7A}"/>
              </a:ext>
            </a:extLst>
          </p:cNvPr>
          <p:cNvSpPr txBox="1"/>
          <p:nvPr/>
        </p:nvSpPr>
        <p:spPr>
          <a:xfrm>
            <a:off x="755373" y="758172"/>
            <a:ext cx="8656984" cy="5341655"/>
          </a:xfrm>
          <a:prstGeom prst="rect">
            <a:avLst/>
          </a:prstGeom>
          <a:noFill/>
        </p:spPr>
        <p:txBody>
          <a:bodyPr wrap="square">
            <a:spAutoFit/>
          </a:bodyPr>
          <a:lstStyle/>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Our Travel portal development cost is also affordable without compromising the quality of service.</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Trawex has a team of </a:t>
            </a:r>
            <a:r>
              <a:rPr lang="en-IN" sz="1800" u="sng" kern="100" dirty="0">
                <a:solidFill>
                  <a:srgbClr val="137FB3"/>
                </a:solidFill>
                <a:effectLst/>
                <a:latin typeface="Times New Roman" panose="02020603050405020304" pitchFamily="18" charset="0"/>
                <a:ea typeface="Calibri" panose="020F0502020204030204" pitchFamily="34" charset="0"/>
                <a:cs typeface="Times New Roman" panose="02020603050405020304" pitchFamily="18" charset="0"/>
                <a:hlinkClick r:id="rId3"/>
              </a:rPr>
              <a:t>travel portal experts</a:t>
            </a: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 who through their programming and industry experience can create a complete travel portal that will address the complete needs of the travel business, including </a:t>
            </a:r>
            <a:r>
              <a:rPr lang="en-IN" sz="1800" u="sng" kern="100" dirty="0">
                <a:solidFill>
                  <a:srgbClr val="137FB3"/>
                </a:solidFill>
                <a:effectLst/>
                <a:latin typeface="Times New Roman" panose="02020603050405020304" pitchFamily="18" charset="0"/>
                <a:ea typeface="Calibri" panose="020F0502020204030204" pitchFamily="34" charset="0"/>
                <a:cs typeface="Times New Roman" panose="02020603050405020304" pitchFamily="18" charset="0"/>
                <a:hlinkClick r:id="rId4"/>
              </a:rPr>
              <a:t>tourism operators</a:t>
            </a: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 travel agencies, travel advisors, resorts, local accommodation providers, ticketing agencies and customers. The portal will be feature-rich and user-friendly.</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Trawex is a leading Travel Portal Development Company &amp; </a:t>
            </a:r>
            <a:r>
              <a:rPr lang="en-IN" sz="1800" u="sng" kern="100" dirty="0">
                <a:solidFill>
                  <a:srgbClr val="137FB3"/>
                </a:solidFill>
                <a:effectLst/>
                <a:latin typeface="Times New Roman" panose="02020603050405020304" pitchFamily="18" charset="0"/>
                <a:ea typeface="Calibri" panose="020F0502020204030204" pitchFamily="34" charset="0"/>
                <a:cs typeface="Times New Roman" panose="02020603050405020304" pitchFamily="18" charset="0"/>
                <a:hlinkClick r:id="rId5"/>
              </a:rPr>
              <a:t>Travel Technology Company</a:t>
            </a: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 having clients across the world.</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We specialized in portal design, development, and integration of various GDS's XML, APIs &amp; deployment to client host after which we also maintain the product for 24/7 technical and customer support services.</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87432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98C4BDC-91D1-131A-CEED-E755C4C0CF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35325" y="225532"/>
            <a:ext cx="1792850" cy="377442"/>
          </a:xfrm>
          <a:prstGeom prst="rect">
            <a:avLst/>
          </a:prstGeom>
        </p:spPr>
      </p:pic>
      <p:sp>
        <p:nvSpPr>
          <p:cNvPr id="3" name="TextBox 2">
            <a:extLst>
              <a:ext uri="{FF2B5EF4-FFF2-40B4-BE49-F238E27FC236}">
                <a16:creationId xmlns:a16="http://schemas.microsoft.com/office/drawing/2014/main" id="{FEBFFE41-A2A2-8C37-D6EE-DB11D13DF617}"/>
              </a:ext>
            </a:extLst>
          </p:cNvPr>
          <p:cNvSpPr txBox="1"/>
          <p:nvPr/>
        </p:nvSpPr>
        <p:spPr>
          <a:xfrm>
            <a:off x="805070" y="706876"/>
            <a:ext cx="8716617" cy="5444247"/>
          </a:xfrm>
          <a:prstGeom prst="rect">
            <a:avLst/>
          </a:prstGeom>
          <a:noFill/>
        </p:spPr>
        <p:txBody>
          <a:bodyPr wrap="square">
            <a:spAutoFit/>
          </a:bodyPr>
          <a:lstStyle/>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We helping to who are looking for online travel portal development services and </a:t>
            </a:r>
            <a:r>
              <a:rPr lang="en-IN" sz="1800" u="sng" kern="100" dirty="0">
                <a:solidFill>
                  <a:srgbClr val="137FB3"/>
                </a:solidFill>
                <a:effectLst/>
                <a:latin typeface="Times New Roman" panose="02020603050405020304" pitchFamily="18" charset="0"/>
                <a:ea typeface="Calibri" panose="020F0502020204030204" pitchFamily="34" charset="0"/>
                <a:cs typeface="Times New Roman" panose="02020603050405020304" pitchFamily="18" charset="0"/>
                <a:hlinkClick r:id="rId3"/>
              </a:rPr>
              <a:t>B2B2C Online Travel Portal</a:t>
            </a: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 Start-up Companies. We offer mobile-friendly travel portal solutions that have the advantage of providing an online experience to meet the requirements of customers and regular travelers who are always looking for competitive prices.</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We integrate </a:t>
            </a:r>
            <a:r>
              <a:rPr lang="en-IN" sz="1800" u="sng" kern="100" dirty="0">
                <a:solidFill>
                  <a:srgbClr val="137FB3"/>
                </a:solidFill>
                <a:effectLst/>
                <a:latin typeface="Times New Roman" panose="02020603050405020304" pitchFamily="18" charset="0"/>
                <a:ea typeface="Calibri" panose="020F0502020204030204" pitchFamily="34" charset="0"/>
                <a:cs typeface="Times New Roman" panose="02020603050405020304" pitchFamily="18" charset="0"/>
                <a:hlinkClick r:id="rId4"/>
              </a:rPr>
              <a:t>Amadeus GDS</a:t>
            </a: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 Sabre GDS, Galileo GDS, </a:t>
            </a:r>
            <a:r>
              <a:rPr lang="en-IN" sz="1800" u="sng" kern="100" dirty="0">
                <a:solidFill>
                  <a:srgbClr val="137FB3"/>
                </a:solidFill>
                <a:effectLst/>
                <a:latin typeface="Times New Roman" panose="02020603050405020304" pitchFamily="18" charset="0"/>
                <a:ea typeface="Calibri" panose="020F0502020204030204" pitchFamily="34" charset="0"/>
                <a:cs typeface="Times New Roman" panose="02020603050405020304" pitchFamily="18" charset="0"/>
                <a:hlinkClick r:id="rId5"/>
              </a:rPr>
              <a:t>Travelport UAPI</a:t>
            </a: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 Abacus, </a:t>
            </a:r>
            <a:r>
              <a:rPr lang="en-IN" sz="1800" kern="100" dirty="0" err="1">
                <a:effectLst/>
                <a:latin typeface="Times New Roman" panose="02020603050405020304" pitchFamily="18" charset="0"/>
                <a:ea typeface="Calibri" panose="020F0502020204030204" pitchFamily="34" charset="0"/>
                <a:cs typeface="Times New Roman" panose="02020603050405020304" pitchFamily="18" charset="0"/>
              </a:rPr>
              <a:t>Worldspan</a:t>
            </a: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 Mystify, Carbolize, Trav fusion for Flights API Integration for hotels.</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Our end to end </a:t>
            </a:r>
            <a:r>
              <a:rPr lang="en-IN" sz="1800" u="sng" kern="100" dirty="0">
                <a:solidFill>
                  <a:srgbClr val="137FB3"/>
                </a:solidFill>
                <a:effectLst/>
                <a:latin typeface="Times New Roman" panose="02020603050405020304" pitchFamily="18" charset="0"/>
                <a:ea typeface="Calibri" panose="020F0502020204030204" pitchFamily="34" charset="0"/>
                <a:cs typeface="Times New Roman" panose="02020603050405020304" pitchFamily="18" charset="0"/>
                <a:hlinkClick r:id="rId6"/>
              </a:rPr>
              <a:t>travel management technology solution</a:t>
            </a: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 enables you to offer unbeatable travel related services to your potential clients.</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We offer you an unproblematic base in the form of faultless travel related services which you can use to develop a strong customer segment for yourself.</a:t>
            </a: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Trawex is a leading travel technology company providing Online Travel portal Solutions &amp; travel portal development. </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226441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98C4BDC-91D1-131A-CEED-E755C4C0CF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35325" y="225532"/>
            <a:ext cx="1792850" cy="377442"/>
          </a:xfrm>
          <a:prstGeom prst="rect">
            <a:avLst/>
          </a:prstGeom>
        </p:spPr>
      </p:pic>
      <p:sp>
        <p:nvSpPr>
          <p:cNvPr id="3" name="TextBox 2">
            <a:extLst>
              <a:ext uri="{FF2B5EF4-FFF2-40B4-BE49-F238E27FC236}">
                <a16:creationId xmlns:a16="http://schemas.microsoft.com/office/drawing/2014/main" id="{0D5C7F5F-FB5A-A7A6-F5D1-5E3163CA53BC}"/>
              </a:ext>
            </a:extLst>
          </p:cNvPr>
          <p:cNvSpPr txBox="1"/>
          <p:nvPr/>
        </p:nvSpPr>
        <p:spPr>
          <a:xfrm>
            <a:off x="815009" y="342674"/>
            <a:ext cx="8478078" cy="6172652"/>
          </a:xfrm>
          <a:prstGeom prst="rect">
            <a:avLst/>
          </a:prstGeom>
          <a:noFill/>
        </p:spPr>
        <p:txBody>
          <a:bodyPr wrap="square">
            <a:spAutoFit/>
          </a:bodyPr>
          <a:lstStyle/>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We convey online travel booking portals for Flights, Hotels, Cars, </a:t>
            </a:r>
            <a:r>
              <a:rPr lang="en-IN" sz="1800" u="sng" kern="100" dirty="0">
                <a:solidFill>
                  <a:srgbClr val="137FB3"/>
                </a:solidFill>
                <a:effectLst/>
                <a:latin typeface="Times New Roman" panose="02020603050405020304" pitchFamily="18" charset="0"/>
                <a:ea typeface="Calibri" panose="020F0502020204030204" pitchFamily="34" charset="0"/>
                <a:cs typeface="Times New Roman" panose="02020603050405020304" pitchFamily="18" charset="0"/>
                <a:hlinkClick r:id="rId3"/>
              </a:rPr>
              <a:t>Holiday packages</a:t>
            </a: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 etc in B2C, B2B mode.</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We have a vast experience in the </a:t>
            </a:r>
            <a:r>
              <a:rPr lang="en-IN" sz="1800" u="sng" kern="100" dirty="0">
                <a:solidFill>
                  <a:srgbClr val="137FB3"/>
                </a:solidFill>
                <a:effectLst/>
                <a:latin typeface="Times New Roman" panose="02020603050405020304" pitchFamily="18" charset="0"/>
                <a:ea typeface="Calibri" panose="020F0502020204030204" pitchFamily="34" charset="0"/>
                <a:cs typeface="Times New Roman" panose="02020603050405020304" pitchFamily="18" charset="0"/>
                <a:hlinkClick r:id="rId4"/>
              </a:rPr>
              <a:t>travel and tourism industry</a:t>
            </a: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 province, we develop clear insight into your requirement to develop online travel portal solutions according to your requirements. We are leading travel technology which provides services of B2B travel portal development.</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We are leading </a:t>
            </a:r>
            <a:r>
              <a:rPr lang="en-IN" sz="1800" u="sng" kern="100" dirty="0">
                <a:solidFill>
                  <a:srgbClr val="137FB3"/>
                </a:solidFill>
                <a:effectLst/>
                <a:latin typeface="Times New Roman" panose="02020603050405020304" pitchFamily="18" charset="0"/>
                <a:ea typeface="Calibri" panose="020F0502020204030204" pitchFamily="34" charset="0"/>
                <a:cs typeface="Times New Roman" panose="02020603050405020304" pitchFamily="18" charset="0"/>
                <a:hlinkClick r:id="rId5"/>
              </a:rPr>
              <a:t>B2C Travel Portal Solutions</a:t>
            </a: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 through the abilities and knowledge of their experienced management, project engineers and the team of developers in online ticket booking portal, payment gateway integration, B2C Travel Portal, content management software-based travel software.</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Our aim is to provide end-to-end travel portal solutions with differentiating value-added features, this will covenant to give you the key to your success in the travel and tourism business.</a:t>
            </a:r>
            <a:r>
              <a:rPr lang="en-IN" sz="1800" dirty="0">
                <a:effectLst/>
                <a:latin typeface="Times New Roman" panose="02020603050405020304" pitchFamily="18" charset="0"/>
                <a:ea typeface="Calibri" panose="020F0502020204030204" pitchFamily="34" charset="0"/>
              </a:rPr>
              <a:t> We offer a wide range of custom </a:t>
            </a:r>
            <a:r>
              <a:rPr lang="en-IN" sz="1800" u="sng" dirty="0">
                <a:solidFill>
                  <a:srgbClr val="137FB3"/>
                </a:solidFill>
                <a:effectLst/>
                <a:latin typeface="Times New Roman" panose="02020603050405020304" pitchFamily="18" charset="0"/>
                <a:ea typeface="Calibri" panose="020F0502020204030204" pitchFamily="34" charset="0"/>
                <a:hlinkClick r:id="rId6"/>
              </a:rPr>
              <a:t>B2C Travel Booking Engine Solutions</a:t>
            </a:r>
            <a:r>
              <a:rPr lang="en-IN" sz="1800" dirty="0">
                <a:effectLst/>
                <a:latin typeface="Times New Roman" panose="02020603050405020304" pitchFamily="18" charset="0"/>
                <a:ea typeface="Calibri" panose="020F0502020204030204" pitchFamily="34" charset="0"/>
              </a:rPr>
              <a:t> and software development services. </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630637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98C4BDC-91D1-131A-CEED-E755C4C0CF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35325" y="225532"/>
            <a:ext cx="1792850" cy="377442"/>
          </a:xfrm>
          <a:prstGeom prst="rect">
            <a:avLst/>
          </a:prstGeom>
        </p:spPr>
      </p:pic>
      <p:sp>
        <p:nvSpPr>
          <p:cNvPr id="3" name="TextBox 2">
            <a:extLst>
              <a:ext uri="{FF2B5EF4-FFF2-40B4-BE49-F238E27FC236}">
                <a16:creationId xmlns:a16="http://schemas.microsoft.com/office/drawing/2014/main" id="{B64BD4DA-0C35-09F9-0931-9F7B856A7B73}"/>
              </a:ext>
            </a:extLst>
          </p:cNvPr>
          <p:cNvSpPr txBox="1"/>
          <p:nvPr/>
        </p:nvSpPr>
        <p:spPr>
          <a:xfrm>
            <a:off x="884581" y="729959"/>
            <a:ext cx="8438323" cy="5398081"/>
          </a:xfrm>
          <a:prstGeom prst="rect">
            <a:avLst/>
          </a:prstGeom>
          <a:noFill/>
        </p:spPr>
        <p:txBody>
          <a:bodyPr wrap="square">
            <a:spAutoFit/>
          </a:bodyPr>
          <a:lstStyle/>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We are fully certified to work with an ability to carry out complex B2C Travel portal.</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We offer the best white label solution to assist the travel companies and travel agents. </a:t>
            </a:r>
            <a:r>
              <a:rPr lang="en-IN" sz="1600" kern="100" dirty="0">
                <a:effectLst/>
                <a:latin typeface="Calibri" panose="020F0502020204030204" pitchFamily="34" charset="0"/>
                <a:ea typeface="Calibri" panose="020F0502020204030204" pitchFamily="34" charset="0"/>
                <a:cs typeface="Times New Roman" panose="02020603050405020304" pitchFamily="18" charset="0"/>
              </a:rPr>
              <a:t>We integrate </a:t>
            </a:r>
            <a:r>
              <a:rPr lang="en-IN" sz="1600" u="sng" kern="100" dirty="0">
                <a:solidFill>
                  <a:srgbClr val="137FB3"/>
                </a:solidFill>
                <a:effectLst/>
                <a:latin typeface="Calibri" panose="020F0502020204030204" pitchFamily="34" charset="0"/>
                <a:ea typeface="Calibri" panose="020F0502020204030204" pitchFamily="34" charset="0"/>
                <a:cs typeface="Times New Roman" panose="02020603050405020304" pitchFamily="18" charset="0"/>
                <a:hlinkClick r:id="rId3"/>
              </a:rPr>
              <a:t>Flight APIs</a:t>
            </a:r>
            <a:r>
              <a:rPr lang="en-IN" sz="1600" kern="100" dirty="0">
                <a:effectLst/>
                <a:latin typeface="Calibri" panose="020F0502020204030204" pitchFamily="34" charset="0"/>
                <a:ea typeface="Calibri" panose="020F0502020204030204" pitchFamily="34" charset="0"/>
                <a:cs typeface="Times New Roman" panose="02020603050405020304" pitchFamily="18" charset="0"/>
              </a:rPr>
              <a:t> including Galileo GDS, Amadeus, Charter Flight, Mystify, and so on.</a:t>
            </a: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We provide travel portal development that empower offline travel agencies, agents and companies to deliver a fully loaded online travel booking website that goes well beyond their expectation and enables them to get online.</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We allow your business recognized among larger audiences. We design travel portal solutions where you can enjoy quick and easy online implementation and enhance your travel business.</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We also provide </a:t>
            </a:r>
            <a:r>
              <a:rPr lang="en-IN" sz="1800" u="sng" kern="100" dirty="0">
                <a:solidFill>
                  <a:srgbClr val="137FB3"/>
                </a:solidFill>
                <a:effectLst/>
                <a:latin typeface="Times New Roman" panose="02020603050405020304" pitchFamily="18" charset="0"/>
                <a:ea typeface="Calibri" panose="020F0502020204030204" pitchFamily="34" charset="0"/>
                <a:cs typeface="Times New Roman" panose="02020603050405020304" pitchFamily="18" charset="0"/>
                <a:hlinkClick r:id="rId4"/>
              </a:rPr>
              <a:t>Hotel Contracting System</a:t>
            </a: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 where you can also have own contracted hotels and display them on various online booking engines. </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985360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98C4BDC-91D1-131A-CEED-E755C4C0CF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35325" y="225532"/>
            <a:ext cx="1792850" cy="377442"/>
          </a:xfrm>
          <a:prstGeom prst="rect">
            <a:avLst/>
          </a:prstGeom>
        </p:spPr>
      </p:pic>
      <p:sp>
        <p:nvSpPr>
          <p:cNvPr id="3" name="TextBox 2">
            <a:extLst>
              <a:ext uri="{FF2B5EF4-FFF2-40B4-BE49-F238E27FC236}">
                <a16:creationId xmlns:a16="http://schemas.microsoft.com/office/drawing/2014/main" id="{88AE1355-6552-61D6-3E38-771847BACB74}"/>
              </a:ext>
            </a:extLst>
          </p:cNvPr>
          <p:cNvSpPr txBox="1"/>
          <p:nvPr/>
        </p:nvSpPr>
        <p:spPr>
          <a:xfrm>
            <a:off x="993913" y="470914"/>
            <a:ext cx="8279296" cy="5916171"/>
          </a:xfrm>
          <a:prstGeom prst="rect">
            <a:avLst/>
          </a:prstGeom>
          <a:noFill/>
        </p:spPr>
        <p:txBody>
          <a:bodyPr wrap="square">
            <a:spAutoFit/>
          </a:bodyPr>
          <a:lstStyle/>
          <a:p>
            <a:pPr algn="just">
              <a:lnSpc>
                <a:spcPct val="150000"/>
              </a:lnSpc>
              <a:spcAft>
                <a:spcPts val="800"/>
              </a:spcAft>
            </a:pPr>
            <a:r>
              <a:rPr lang="en-IN" sz="1800" b="1"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Want A Customized Solution for Your Travel Portal?</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Trawex travel portal development company is highly specialized in delivering the best web design and development services along with the best XML </a:t>
            </a:r>
            <a:r>
              <a:rPr lang="en-IN" sz="1800" u="sng" kern="100" dirty="0">
                <a:solidFill>
                  <a:srgbClr val="137FB3"/>
                </a:solidFill>
                <a:effectLst/>
                <a:latin typeface="Times New Roman" panose="02020603050405020304" pitchFamily="18" charset="0"/>
                <a:ea typeface="Calibri" panose="020F0502020204030204" pitchFamily="34" charset="0"/>
                <a:cs typeface="Times New Roman" panose="02020603050405020304" pitchFamily="18" charset="0"/>
                <a:hlinkClick r:id="rId3"/>
              </a:rPr>
              <a:t>API Integration</a:t>
            </a: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 services to their customers.</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We enable active designs meeting high standards along with affordability constraints. Making design responsive is the crucial step.</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This is what actually appeals to the visitor's complete booking in less time. Effective travel portal development allows details such as maps, latest news, tour suggestion, tour operator and medium update etc.</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kern="100" dirty="0">
                <a:latin typeface="Times New Roman" panose="02020603050405020304" pitchFamily="18" charset="0"/>
                <a:ea typeface="Calibri" panose="020F0502020204030204" pitchFamily="34" charset="0"/>
                <a:cs typeface="Times New Roman" panose="02020603050405020304" pitchFamily="18" charset="0"/>
              </a:rPr>
              <a:t>This ensures a better customer experience. Website integration for improved booking experience.</a:t>
            </a:r>
          </a:p>
          <a:p>
            <a:pPr marL="285750" indent="-285750" algn="just">
              <a:lnSpc>
                <a:spcPct val="150000"/>
              </a:lnSpc>
              <a:spcAft>
                <a:spcPts val="800"/>
              </a:spcAft>
              <a:buFont typeface="Arial" panose="020B0604020202020204" pitchFamily="34" charset="0"/>
              <a:buChar char="•"/>
            </a:pPr>
            <a:r>
              <a:rPr lang="en-IN" kern="100" dirty="0">
                <a:latin typeface="Times New Roman" panose="02020603050405020304" pitchFamily="18" charset="0"/>
                <a:ea typeface="Calibri" panose="020F0502020204030204" pitchFamily="34" charset="0"/>
                <a:cs typeface="Times New Roman" panose="02020603050405020304" pitchFamily="18" charset="0"/>
              </a:rPr>
              <a:t>Better experience will result in increased bookings. We design enthralling and attractive designs for the travel sector.</a:t>
            </a:r>
          </a:p>
        </p:txBody>
      </p:sp>
    </p:spTree>
    <p:extLst>
      <p:ext uri="{BB962C8B-B14F-4D97-AF65-F5344CB8AC3E}">
        <p14:creationId xmlns:p14="http://schemas.microsoft.com/office/powerpoint/2010/main" val="31243382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98C4BDC-91D1-131A-CEED-E755C4C0CF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35325" y="225532"/>
            <a:ext cx="1792850" cy="377442"/>
          </a:xfrm>
          <a:prstGeom prst="rect">
            <a:avLst/>
          </a:prstGeom>
        </p:spPr>
      </p:pic>
      <p:sp>
        <p:nvSpPr>
          <p:cNvPr id="3" name="TextBox 2">
            <a:extLst>
              <a:ext uri="{FF2B5EF4-FFF2-40B4-BE49-F238E27FC236}">
                <a16:creationId xmlns:a16="http://schemas.microsoft.com/office/drawing/2014/main" id="{6A512EC1-54C8-A122-0549-6045126CBAE9}"/>
              </a:ext>
            </a:extLst>
          </p:cNvPr>
          <p:cNvSpPr txBox="1"/>
          <p:nvPr/>
        </p:nvSpPr>
        <p:spPr>
          <a:xfrm>
            <a:off x="1371600" y="1008978"/>
            <a:ext cx="7543800" cy="4920834"/>
          </a:xfrm>
          <a:prstGeom prst="rect">
            <a:avLst/>
          </a:prstGeom>
          <a:noFill/>
        </p:spPr>
        <p:txBody>
          <a:bodyPr wrap="square">
            <a:spAutoFit/>
          </a:bodyPr>
          <a:lstStyle/>
          <a:p>
            <a:pPr marL="285750" indent="-285750" algn="just">
              <a:lnSpc>
                <a:spcPct val="150000"/>
              </a:lnSpc>
              <a:spcAft>
                <a:spcPts val="800"/>
              </a:spcAft>
              <a:buFont typeface="Arial" panose="020B0604020202020204" pitchFamily="34" charset="0"/>
              <a:buChar char="•"/>
            </a:pPr>
            <a:r>
              <a:rPr lang="en-IN" kern="100" dirty="0">
                <a:latin typeface="Times New Roman" panose="02020603050405020304" pitchFamily="18" charset="0"/>
                <a:ea typeface="Calibri" panose="020F0502020204030204" pitchFamily="34" charset="0"/>
                <a:cs typeface="Times New Roman" panose="02020603050405020304" pitchFamily="18" charset="0"/>
              </a:rPr>
              <a:t>The way a website appears to influence the conversion rate of visitors. Providing a user-oriented platform backed with advanced technology makes your business thrive.</a:t>
            </a: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Specialized visuals of travel are what bring the result. We involve </a:t>
            </a:r>
            <a:r>
              <a:rPr lang="en-IN" sz="1800" u="sng" kern="100" dirty="0">
                <a:solidFill>
                  <a:srgbClr val="137FB3"/>
                </a:solidFill>
                <a:effectLst/>
                <a:latin typeface="Times New Roman" panose="02020603050405020304" pitchFamily="18" charset="0"/>
                <a:ea typeface="Calibri" panose="020F0502020204030204" pitchFamily="34" charset="0"/>
                <a:cs typeface="Times New Roman" panose="02020603050405020304" pitchFamily="18" charset="0"/>
                <a:hlinkClick r:id="rId3"/>
              </a:rPr>
              <a:t>Third party API integration</a:t>
            </a: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 such as travel service providers and secure gateway integration.</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Booking an enthralling tour is the foremost concern of travelers. Seamless travel requires timely and correct information to the travelers.</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kern="100" dirty="0">
                <a:latin typeface="Times New Roman" panose="02020603050405020304" pitchFamily="18" charset="0"/>
                <a:ea typeface="Calibri" panose="020F0502020204030204" pitchFamily="34" charset="0"/>
                <a:cs typeface="Times New Roman" panose="02020603050405020304" pitchFamily="18" charset="0"/>
              </a:rPr>
              <a:t>Without good connectivity with suppliers, it may not be possible for tourism agencies. Travel Portal Development involves integration with different service providers which allow reasonable price to end-customers.</a:t>
            </a:r>
          </a:p>
        </p:txBody>
      </p:sp>
    </p:spTree>
    <p:extLst>
      <p:ext uri="{BB962C8B-B14F-4D97-AF65-F5344CB8AC3E}">
        <p14:creationId xmlns:p14="http://schemas.microsoft.com/office/powerpoint/2010/main" val="36733239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98C4BDC-91D1-131A-CEED-E755C4C0CF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35325" y="225532"/>
            <a:ext cx="1792850" cy="377442"/>
          </a:xfrm>
          <a:prstGeom prst="rect">
            <a:avLst/>
          </a:prstGeom>
        </p:spPr>
      </p:pic>
      <p:sp>
        <p:nvSpPr>
          <p:cNvPr id="3" name="TextBox 2">
            <a:extLst>
              <a:ext uri="{FF2B5EF4-FFF2-40B4-BE49-F238E27FC236}">
                <a16:creationId xmlns:a16="http://schemas.microsoft.com/office/drawing/2014/main" id="{AD01A541-675B-B913-2812-87A3410D388E}"/>
              </a:ext>
            </a:extLst>
          </p:cNvPr>
          <p:cNvSpPr txBox="1"/>
          <p:nvPr/>
        </p:nvSpPr>
        <p:spPr>
          <a:xfrm>
            <a:off x="993912" y="602974"/>
            <a:ext cx="8179905" cy="6127575"/>
          </a:xfrm>
          <a:prstGeom prst="rect">
            <a:avLst/>
          </a:prstGeom>
          <a:noFill/>
        </p:spPr>
        <p:txBody>
          <a:bodyPr wrap="square">
            <a:spAutoFit/>
          </a:bodyPr>
          <a:lstStyle/>
          <a:p>
            <a:pPr algn="just">
              <a:lnSpc>
                <a:spcPct val="150000"/>
              </a:lnSpc>
              <a:spcAft>
                <a:spcPts val="800"/>
              </a:spcAft>
            </a:pPr>
            <a:r>
              <a:rPr lang="en-IN" sz="1800" b="1" kern="100" dirty="0">
                <a:effectLst/>
                <a:latin typeface="Times New Roman" panose="02020603050405020304" pitchFamily="18" charset="0"/>
                <a:ea typeface="Calibri" panose="020F0502020204030204" pitchFamily="34" charset="0"/>
                <a:cs typeface="Times New Roman" panose="02020603050405020304" pitchFamily="18" charset="0"/>
              </a:rPr>
              <a:t>Our Travel portal development company platform:</a:t>
            </a:r>
            <a:endParaRPr lang="en-IN" sz="1600" b="1"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r>
              <a:rPr lang="en-IN" sz="1800" b="1"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Flight ticket booking</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Create a travel portal linked to the </a:t>
            </a:r>
            <a:r>
              <a:rPr lang="en-IN" sz="1800" u="sng" kern="100" dirty="0">
                <a:solidFill>
                  <a:srgbClr val="137FB3"/>
                </a:solidFill>
                <a:effectLst/>
                <a:latin typeface="Times New Roman" panose="02020603050405020304" pitchFamily="18" charset="0"/>
                <a:ea typeface="Calibri" panose="020F0502020204030204" pitchFamily="34" charset="0"/>
                <a:cs typeface="Times New Roman" panose="02020603050405020304" pitchFamily="18" charset="0"/>
                <a:hlinkClick r:id="rId3"/>
              </a:rPr>
              <a:t>GDS flight reservation system</a:t>
            </a: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 through API. It allows the users to obtain the online inventory on air tickets from the backend. Consequently, it redirects them to the payment gateway.</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r>
              <a:rPr lang="en-IN" sz="1800" b="1"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Hotel booking</a:t>
            </a: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It allows you to search for the different hotels from the CRS and API of Hotel and find out the most economical tariffs available for hotels.</a:t>
            </a:r>
          </a:p>
          <a:p>
            <a:pPr algn="just">
              <a:lnSpc>
                <a:spcPct val="150000"/>
              </a:lnSpc>
              <a:spcAft>
                <a:spcPts val="800"/>
              </a:spcAft>
            </a:pPr>
            <a:r>
              <a:rPr lang="en-IN" sz="1800" b="1"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Car booking</a:t>
            </a: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It will end your search for cars by providing you with the best possible option available in a particular city, as per the search of the users. Finally, it redirects the users to the payment gateway.</a:t>
            </a: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endParaRPr lang="en-IN"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19123553"/>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56</TotalTime>
  <Words>3489</Words>
  <Application>Microsoft Office PowerPoint</Application>
  <PresentationFormat>Widescreen</PresentationFormat>
  <Paragraphs>140</Paragraphs>
  <Slides>27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Arial</vt:lpstr>
      <vt:lpstr>Calibri</vt:lpstr>
      <vt:lpstr>Times New Roman</vt:lpstr>
      <vt:lpstr>Trebuchet MS</vt:lpstr>
      <vt:lpstr>Wingdings 3</vt:lpstr>
      <vt:lpstr>Facet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anu suya</dc:creator>
  <cp:lastModifiedBy>anu suya</cp:lastModifiedBy>
  <cp:revision>8</cp:revision>
  <dcterms:created xsi:type="dcterms:W3CDTF">2024-01-13T07:26:32Z</dcterms:created>
  <dcterms:modified xsi:type="dcterms:W3CDTF">2024-01-16T04:49:55Z</dcterms:modified>
</cp:coreProperties>
</file>