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80"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3" d="100"/>
          <a:sy n="73" d="100"/>
        </p:scale>
        <p:origin x="107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385478FD-E7F3-41A4-9875-C7466EA62E45}" type="datetimeFigureOut">
              <a:rPr lang="en-IN" smtClean="0"/>
              <a:t>30-09-2025</a:t>
            </a:fld>
            <a:endParaRPr lang="en-IN"/>
          </a:p>
        </p:txBody>
      </p:sp>
      <p:sp>
        <p:nvSpPr>
          <p:cNvPr id="5" name="Footer Placeholder 4"/>
          <p:cNvSpPr>
            <a:spLocks noGrp="1"/>
          </p:cNvSpPr>
          <p:nvPr>
            <p:ph type="ftr" sz="quarter" idx="11"/>
          </p:nvPr>
        </p:nvSpPr>
        <p:spPr>
          <a:xfrm>
            <a:off x="3962399" y="5870575"/>
            <a:ext cx="4893958" cy="377825"/>
          </a:xfrm>
        </p:spPr>
        <p:txBody>
          <a:bodyPr/>
          <a:lstStyle/>
          <a:p>
            <a:endParaRPr lang="en-IN"/>
          </a:p>
        </p:txBody>
      </p:sp>
      <p:sp>
        <p:nvSpPr>
          <p:cNvPr id="6" name="Slide Number Placeholder 5"/>
          <p:cNvSpPr>
            <a:spLocks noGrp="1"/>
          </p:cNvSpPr>
          <p:nvPr>
            <p:ph type="sldNum" sz="quarter" idx="12"/>
          </p:nvPr>
        </p:nvSpPr>
        <p:spPr>
          <a:xfrm>
            <a:off x="10608958" y="5870575"/>
            <a:ext cx="551167" cy="377825"/>
          </a:xfrm>
        </p:spPr>
        <p:txBody>
          <a:bodyPr/>
          <a:lstStyle/>
          <a:p>
            <a:fld id="{6F14B6E5-E82E-462B-95A4-A90FB67D23EC}" type="slidenum">
              <a:rPr lang="en-IN" smtClean="0"/>
              <a:t>‹#›</a:t>
            </a:fld>
            <a:endParaRPr lang="en-IN"/>
          </a:p>
        </p:txBody>
      </p:sp>
    </p:spTree>
    <p:extLst>
      <p:ext uri="{BB962C8B-B14F-4D97-AF65-F5344CB8AC3E}">
        <p14:creationId xmlns:p14="http://schemas.microsoft.com/office/powerpoint/2010/main" val="192922633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5478FD-E7F3-41A4-9875-C7466EA62E45}" type="datetimeFigureOut">
              <a:rPr lang="en-IN" smtClean="0"/>
              <a:t>30-09-2025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F14B6E5-E82E-462B-95A4-A90FB67D23EC}" type="slidenum">
              <a:rPr lang="en-IN" smtClean="0"/>
              <a:t>‹#›</a:t>
            </a:fld>
            <a:endParaRPr lang="en-IN"/>
          </a:p>
        </p:txBody>
      </p:sp>
    </p:spTree>
    <p:extLst>
      <p:ext uri="{BB962C8B-B14F-4D97-AF65-F5344CB8AC3E}">
        <p14:creationId xmlns:p14="http://schemas.microsoft.com/office/powerpoint/2010/main" val="1818206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5478FD-E7F3-41A4-9875-C7466EA62E45}" type="datetimeFigureOut">
              <a:rPr lang="en-IN" smtClean="0"/>
              <a:t>30-09-2025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F14B6E5-E82E-462B-95A4-A90FB67D23EC}" type="slidenum">
              <a:rPr lang="en-IN" smtClean="0"/>
              <a:t>‹#›</a:t>
            </a:fld>
            <a:endParaRPr lang="en-IN"/>
          </a:p>
        </p:txBody>
      </p:sp>
    </p:spTree>
    <p:extLst>
      <p:ext uri="{BB962C8B-B14F-4D97-AF65-F5344CB8AC3E}">
        <p14:creationId xmlns:p14="http://schemas.microsoft.com/office/powerpoint/2010/main" val="3988876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5478FD-E7F3-41A4-9875-C7466EA62E45}" type="datetimeFigureOut">
              <a:rPr lang="en-IN" smtClean="0"/>
              <a:t>30-09-2025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F14B6E5-E82E-462B-95A4-A90FB67D23EC}" type="slidenum">
              <a:rPr lang="en-IN" smtClean="0"/>
              <a:t>‹#›</a:t>
            </a:fld>
            <a:endParaRPr lang="en-IN"/>
          </a:p>
        </p:txBody>
      </p:sp>
    </p:spTree>
    <p:extLst>
      <p:ext uri="{BB962C8B-B14F-4D97-AF65-F5344CB8AC3E}">
        <p14:creationId xmlns:p14="http://schemas.microsoft.com/office/powerpoint/2010/main" val="13416039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5478FD-E7F3-41A4-9875-C7466EA62E45}" type="datetimeFigureOut">
              <a:rPr lang="en-IN" smtClean="0"/>
              <a:t>30-09-2025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F14B6E5-E82E-462B-95A4-A90FB67D23EC}" type="slidenum">
              <a:rPr lang="en-IN" smtClean="0"/>
              <a:t>‹#›</a:t>
            </a:fld>
            <a:endParaRPr lang="en-IN"/>
          </a:p>
        </p:txBody>
      </p:sp>
    </p:spTree>
    <p:extLst>
      <p:ext uri="{BB962C8B-B14F-4D97-AF65-F5344CB8AC3E}">
        <p14:creationId xmlns:p14="http://schemas.microsoft.com/office/powerpoint/2010/main" val="124184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5478FD-E7F3-41A4-9875-C7466EA62E45}" type="datetimeFigureOut">
              <a:rPr lang="en-IN" smtClean="0"/>
              <a:t>30-09-2025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F14B6E5-E82E-462B-95A4-A90FB67D23EC}" type="slidenum">
              <a:rPr lang="en-IN" smtClean="0"/>
              <a:t>‹#›</a:t>
            </a:fld>
            <a:endParaRPr lang="en-IN"/>
          </a:p>
        </p:txBody>
      </p:sp>
    </p:spTree>
    <p:extLst>
      <p:ext uri="{BB962C8B-B14F-4D97-AF65-F5344CB8AC3E}">
        <p14:creationId xmlns:p14="http://schemas.microsoft.com/office/powerpoint/2010/main" val="22112351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5478FD-E7F3-41A4-9875-C7466EA62E45}" type="datetimeFigureOut">
              <a:rPr lang="en-IN" smtClean="0"/>
              <a:t>30-09-2025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F14B6E5-E82E-462B-95A4-A90FB67D23EC}" type="slidenum">
              <a:rPr lang="en-IN" smtClean="0"/>
              <a:t>‹#›</a:t>
            </a:fld>
            <a:endParaRPr lang="en-IN"/>
          </a:p>
        </p:txBody>
      </p:sp>
    </p:spTree>
    <p:extLst>
      <p:ext uri="{BB962C8B-B14F-4D97-AF65-F5344CB8AC3E}">
        <p14:creationId xmlns:p14="http://schemas.microsoft.com/office/powerpoint/2010/main" val="31344361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478FD-E7F3-41A4-9875-C7466EA62E45}" type="datetimeFigureOut">
              <a:rPr lang="en-IN" smtClean="0"/>
              <a:t>30-09-2025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F14B6E5-E82E-462B-95A4-A90FB67D23EC}" type="slidenum">
              <a:rPr lang="en-IN" smtClean="0"/>
              <a:t>‹#›</a:t>
            </a:fld>
            <a:endParaRPr lang="en-IN"/>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39965767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478FD-E7F3-41A4-9875-C7466EA62E45}" type="datetimeFigureOut">
              <a:rPr lang="en-IN" smtClean="0"/>
              <a:t>30-09-2025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F14B6E5-E82E-462B-95A4-A90FB67D23EC}" type="slidenum">
              <a:rPr lang="en-IN" smtClean="0"/>
              <a:t>‹#›</a:t>
            </a:fld>
            <a:endParaRPr lang="en-IN"/>
          </a:p>
        </p:txBody>
      </p:sp>
    </p:spTree>
    <p:extLst>
      <p:ext uri="{BB962C8B-B14F-4D97-AF65-F5344CB8AC3E}">
        <p14:creationId xmlns:p14="http://schemas.microsoft.com/office/powerpoint/2010/main" val="1593316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478FD-E7F3-41A4-9875-C7466EA62E45}" type="datetimeFigureOut">
              <a:rPr lang="en-IN" smtClean="0"/>
              <a:t>30-09-2025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F14B6E5-E82E-462B-95A4-A90FB67D23EC}" type="slidenum">
              <a:rPr lang="en-IN" smtClean="0"/>
              <a:t>‹#›</a:t>
            </a:fld>
            <a:endParaRPr lang="en-IN"/>
          </a:p>
        </p:txBody>
      </p:sp>
    </p:spTree>
    <p:extLst>
      <p:ext uri="{BB962C8B-B14F-4D97-AF65-F5344CB8AC3E}">
        <p14:creationId xmlns:p14="http://schemas.microsoft.com/office/powerpoint/2010/main" val="2731136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5478FD-E7F3-41A4-9875-C7466EA62E45}" type="datetimeFigureOut">
              <a:rPr lang="en-IN" smtClean="0"/>
              <a:t>30-09-2025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F14B6E5-E82E-462B-95A4-A90FB67D23EC}" type="slidenum">
              <a:rPr lang="en-IN" smtClean="0"/>
              <a:t>‹#›</a:t>
            </a:fld>
            <a:endParaRPr lang="en-IN"/>
          </a:p>
        </p:txBody>
      </p:sp>
    </p:spTree>
    <p:extLst>
      <p:ext uri="{BB962C8B-B14F-4D97-AF65-F5344CB8AC3E}">
        <p14:creationId xmlns:p14="http://schemas.microsoft.com/office/powerpoint/2010/main" val="2257318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85478FD-E7F3-41A4-9875-C7466EA62E45}" type="datetimeFigureOut">
              <a:rPr lang="en-IN" smtClean="0"/>
              <a:t>30-09-2025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F14B6E5-E82E-462B-95A4-A90FB67D23EC}" type="slidenum">
              <a:rPr lang="en-IN" smtClean="0"/>
              <a:t>‹#›</a:t>
            </a:fld>
            <a:endParaRPr lang="en-IN"/>
          </a:p>
        </p:txBody>
      </p:sp>
    </p:spTree>
    <p:extLst>
      <p:ext uri="{BB962C8B-B14F-4D97-AF65-F5344CB8AC3E}">
        <p14:creationId xmlns:p14="http://schemas.microsoft.com/office/powerpoint/2010/main" val="4062423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85478FD-E7F3-41A4-9875-C7466EA62E45}" type="datetimeFigureOut">
              <a:rPr lang="en-IN" smtClean="0"/>
              <a:t>30-09-2025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F14B6E5-E82E-462B-95A4-A90FB67D23EC}" type="slidenum">
              <a:rPr lang="en-IN" smtClean="0"/>
              <a:t>‹#›</a:t>
            </a:fld>
            <a:endParaRPr lang="en-IN"/>
          </a:p>
        </p:txBody>
      </p:sp>
    </p:spTree>
    <p:extLst>
      <p:ext uri="{BB962C8B-B14F-4D97-AF65-F5344CB8AC3E}">
        <p14:creationId xmlns:p14="http://schemas.microsoft.com/office/powerpoint/2010/main" val="2439686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85478FD-E7F3-41A4-9875-C7466EA62E45}" type="datetimeFigureOut">
              <a:rPr lang="en-IN" smtClean="0"/>
              <a:t>30-09-2025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F14B6E5-E82E-462B-95A4-A90FB67D23EC}" type="slidenum">
              <a:rPr lang="en-IN" smtClean="0"/>
              <a:t>‹#›</a:t>
            </a:fld>
            <a:endParaRPr lang="en-IN"/>
          </a:p>
        </p:txBody>
      </p:sp>
    </p:spTree>
    <p:extLst>
      <p:ext uri="{BB962C8B-B14F-4D97-AF65-F5344CB8AC3E}">
        <p14:creationId xmlns:p14="http://schemas.microsoft.com/office/powerpoint/2010/main" val="1413515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385478FD-E7F3-41A4-9875-C7466EA62E45}" type="datetimeFigureOut">
              <a:rPr lang="en-IN" smtClean="0"/>
              <a:t>30-09-2025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F14B6E5-E82E-462B-95A4-A90FB67D23EC}" type="slidenum">
              <a:rPr lang="en-IN" smtClean="0"/>
              <a:t>‹#›</a:t>
            </a:fld>
            <a:endParaRPr lang="en-IN"/>
          </a:p>
        </p:txBody>
      </p:sp>
    </p:spTree>
    <p:extLst>
      <p:ext uri="{BB962C8B-B14F-4D97-AF65-F5344CB8AC3E}">
        <p14:creationId xmlns:p14="http://schemas.microsoft.com/office/powerpoint/2010/main" val="1966557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5478FD-E7F3-41A4-9875-C7466EA62E45}" type="datetimeFigureOut">
              <a:rPr lang="en-IN" smtClean="0"/>
              <a:t>30-09-2025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F14B6E5-E82E-462B-95A4-A90FB67D23EC}" type="slidenum">
              <a:rPr lang="en-IN" smtClean="0"/>
              <a:t>‹#›</a:t>
            </a:fld>
            <a:endParaRPr lang="en-IN"/>
          </a:p>
        </p:txBody>
      </p:sp>
    </p:spTree>
    <p:extLst>
      <p:ext uri="{BB962C8B-B14F-4D97-AF65-F5344CB8AC3E}">
        <p14:creationId xmlns:p14="http://schemas.microsoft.com/office/powerpoint/2010/main" val="3477530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5478FD-E7F3-41A4-9875-C7466EA62E45}" type="datetimeFigureOut">
              <a:rPr lang="en-IN" smtClean="0"/>
              <a:t>30-09-2025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F14B6E5-E82E-462B-95A4-A90FB67D23EC}" type="slidenum">
              <a:rPr lang="en-IN" smtClean="0"/>
              <a:t>‹#›</a:t>
            </a:fld>
            <a:endParaRPr lang="en-IN"/>
          </a:p>
        </p:txBody>
      </p:sp>
    </p:spTree>
    <p:extLst>
      <p:ext uri="{BB962C8B-B14F-4D97-AF65-F5344CB8AC3E}">
        <p14:creationId xmlns:p14="http://schemas.microsoft.com/office/powerpoint/2010/main" val="3717219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85478FD-E7F3-41A4-9875-C7466EA62E45}" type="datetimeFigureOut">
              <a:rPr lang="en-IN" smtClean="0"/>
              <a:t>30-09-2025</a:t>
            </a:fld>
            <a:endParaRPr lang="en-IN"/>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F14B6E5-E82E-462B-95A4-A90FB67D23EC}" type="slidenum">
              <a:rPr lang="en-IN" smtClean="0"/>
              <a:t>‹#›</a:t>
            </a:fld>
            <a:endParaRPr lang="en-IN"/>
          </a:p>
        </p:txBody>
      </p:sp>
    </p:spTree>
    <p:extLst>
      <p:ext uri="{BB962C8B-B14F-4D97-AF65-F5344CB8AC3E}">
        <p14:creationId xmlns:p14="http://schemas.microsoft.com/office/powerpoint/2010/main" val="39967938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ontact@travelopro.com"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hyperlink" Target="https://www.travelopro.com/flight-data-api.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bus-api-integration.php"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www.travelopro.com/flight-aggregator-api.php"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important-features-of-an-online-hotel-extranet-system.php" TargetMode="External"/><Relationship Id="rId4" Type="http://schemas.openxmlformats.org/officeDocument/2006/relationships/hyperlink" Target="https://www.slideserve.com/ssrr/hotel-central-reservation-system"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travelopro.com/customized-travel-portal.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www.travelopro.com/corporate-self-booking-tool.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bus-rental-reservation-portal.php"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travelopro.com/hotel-and-flight-api.php"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holiday-package-management-system.php" TargetMode="External"/><Relationship Id="rId4" Type="http://schemas.openxmlformats.org/officeDocument/2006/relationships/hyperlink" Target="https://www.travelopro.com/open-flight-api.php"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s://www.travelopro.com/dynamic-packaging.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mailto:contact@travelopro.com"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travelopro.com/online-travel-agency.php"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package-tour-software.php" TargetMode="External"/><Relationship Id="rId4" Type="http://schemas.openxmlformats.org/officeDocument/2006/relationships/hyperlink" Target="https://www.travelopro.com/bus-booking-software.php"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travelopro.com/b2b-travel-booking-engin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travelopro.com/holiday-package-booking-system.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75E58E7-5E57-01F8-44D6-69E93E9753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6" name="TextBox 5">
            <a:extLst>
              <a:ext uri="{FF2B5EF4-FFF2-40B4-BE49-F238E27FC236}">
                <a16:creationId xmlns:a16="http://schemas.microsoft.com/office/drawing/2014/main" id="{1BDB0290-D975-4214-BDA4-1BD0436A0C7B}"/>
              </a:ext>
            </a:extLst>
          </p:cNvPr>
          <p:cNvSpPr txBox="1"/>
          <p:nvPr/>
        </p:nvSpPr>
        <p:spPr>
          <a:xfrm>
            <a:off x="4261642" y="5924372"/>
            <a:ext cx="3820813"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2000" b="1" dirty="0">
                <a:latin typeface="Calibri" panose="020F0502020204030204" pitchFamily="34" charset="0"/>
                <a:ea typeface="Calibri" panose="020F0502020204030204" pitchFamily="34" charset="0"/>
                <a:cs typeface="Calibri" panose="020F0502020204030204" pitchFamily="34" charset="0"/>
              </a:rPr>
              <a:t>Email id : </a:t>
            </a:r>
            <a:r>
              <a:rPr lang="en-IN" sz="2000" dirty="0">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contact@travelopro.com</a:t>
            </a:r>
            <a:endParaRPr lang="en-IN" sz="2000" dirty="0">
              <a:latin typeface="Calibri" panose="020F0502020204030204" pitchFamily="34" charset="0"/>
              <a:ea typeface="Calibri" panose="020F0502020204030204" pitchFamily="34" charset="0"/>
              <a:cs typeface="Calibri" panose="020F0502020204030204" pitchFamily="34" charset="0"/>
            </a:endParaRPr>
          </a:p>
          <a:p>
            <a:r>
              <a:rPr lang="en-IN" sz="2000" b="1" dirty="0">
                <a:latin typeface="Calibri" panose="020F0502020204030204" pitchFamily="34" charset="0"/>
                <a:ea typeface="Calibri" panose="020F0502020204030204" pitchFamily="34" charset="0"/>
                <a:cs typeface="Calibri" panose="020F0502020204030204" pitchFamily="34" charset="0"/>
              </a:rPr>
              <a:t>Phone No : </a:t>
            </a:r>
            <a:r>
              <a:rPr lang="en-GB" sz="2000" b="1" dirty="0">
                <a:latin typeface="Calibri" panose="020F0502020204030204" pitchFamily="34" charset="0"/>
                <a:ea typeface="Calibri" panose="020F0502020204030204" pitchFamily="34" charset="0"/>
                <a:cs typeface="Calibri" panose="020F0502020204030204" pitchFamily="34" charset="0"/>
              </a:rPr>
              <a:t>98455 66441</a:t>
            </a:r>
            <a:endParaRPr lang="en-IN" sz="2000" dirty="0">
              <a:latin typeface="Calibri" panose="020F0502020204030204" pitchFamily="34" charset="0"/>
              <a:ea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4A9948AB-D809-F48C-D863-44CEE233A217}"/>
              </a:ext>
            </a:extLst>
          </p:cNvPr>
          <p:cNvSpPr txBox="1"/>
          <p:nvPr/>
        </p:nvSpPr>
        <p:spPr>
          <a:xfrm>
            <a:off x="3854517" y="225742"/>
            <a:ext cx="4635062" cy="784702"/>
          </a:xfrm>
          <a:prstGeom prst="rect">
            <a:avLst/>
          </a:prstGeom>
          <a:noFill/>
        </p:spPr>
        <p:txBody>
          <a:bodyPr wrap="square">
            <a:spAutoFit/>
          </a:bodyPr>
          <a:lstStyle/>
          <a:p>
            <a:pPr algn="just">
              <a:lnSpc>
                <a:spcPct val="107000"/>
              </a:lnSpc>
              <a:spcAft>
                <a:spcPts val="800"/>
              </a:spcAft>
              <a:buNone/>
            </a:pPr>
            <a:r>
              <a:rPr lang="en-IN" sz="4400" b="1" kern="100" dirty="0">
                <a:effectLst/>
                <a:latin typeface="Calibri" panose="020F0502020204030204" pitchFamily="34" charset="0"/>
                <a:ea typeface="Calibri" panose="020F0502020204030204" pitchFamily="34" charset="0"/>
                <a:cs typeface="Times New Roman" panose="02020603050405020304" pitchFamily="18" charset="0"/>
              </a:rPr>
              <a:t>Dynamic Packaging</a:t>
            </a:r>
            <a:endParaRPr lang="en-IN" sz="44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3" name="Picture 12">
            <a:extLst>
              <a:ext uri="{FF2B5EF4-FFF2-40B4-BE49-F238E27FC236}">
                <a16:creationId xmlns:a16="http://schemas.microsoft.com/office/drawing/2014/main" id="{73FD2813-3539-CBCE-811E-EE8DBCF77D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92632" y="1667705"/>
            <a:ext cx="9006736" cy="3522590"/>
          </a:xfrm>
          <a:prstGeom prst="rect">
            <a:avLst/>
          </a:prstGeom>
        </p:spPr>
      </p:pic>
    </p:spTree>
    <p:extLst>
      <p:ext uri="{BB962C8B-B14F-4D97-AF65-F5344CB8AC3E}">
        <p14:creationId xmlns:p14="http://schemas.microsoft.com/office/powerpoint/2010/main" val="192883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15443-6E8F-C208-6B1A-229EC770223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27E214F-7A14-CCF1-B4B3-E819A3B513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8A33C5C7-5EB9-3753-1A6E-793CEAE449E2}"/>
              </a:ext>
            </a:extLst>
          </p:cNvPr>
          <p:cNvSpPr txBox="1"/>
          <p:nvPr/>
        </p:nvSpPr>
        <p:spPr>
          <a:xfrm>
            <a:off x="530772" y="613954"/>
            <a:ext cx="11130455" cy="5915017"/>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has highly experienced developers who build the best Dynamic Packaging System, Dynamic Packaging Software, advanced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Dynamic Packaging Engine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that comes with Dynamic Packaging Solution to help travel agents or tour operators manage inventories, define business rules, set prices and markup, and build packages as per market trends.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Dynamic Packaging covers a diverse range of travel services, including flight, hotel, transfer, and other travel services, that can be booked together as a single tour or vacation package.</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Dynamic Packaging comes with an advanced</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XML API integration</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feature that enables travel agents to inventory flights, hotels, etc. from global travel suppliers and combines them with their inventory to build dynamic packages of multiple services such as hotels, flights, tours, transfers.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dynamic packaging software is designed so that you can provide customers with a holistic choice to help them find their perfect package holiday.</a:t>
            </a:r>
          </a:p>
        </p:txBody>
      </p:sp>
    </p:spTree>
    <p:extLst>
      <p:ext uri="{BB962C8B-B14F-4D97-AF65-F5344CB8AC3E}">
        <p14:creationId xmlns:p14="http://schemas.microsoft.com/office/powerpoint/2010/main" val="2240269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1381A-48CF-8EF5-0A8F-8D88B817FF1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3A3F509-EA0B-127B-FB47-D5AE25689E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C1C0E68F-B3D5-808E-3411-94B0201FBF1B}"/>
              </a:ext>
            </a:extLst>
          </p:cNvPr>
          <p:cNvSpPr txBox="1"/>
          <p:nvPr/>
        </p:nvSpPr>
        <p:spPr>
          <a:xfrm>
            <a:off x="483476" y="535165"/>
            <a:ext cx="11225048" cy="5915017"/>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Dynamic Packaging Engine that enables agents and guests to package multiple travel products in real-time. Dynamic Packaging Software allows you to deliver remarkable travel by booking a hotel, booking a flight, and transfer bookings from Travelopro's Dynamic Packaging Software.</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Deliver relevant travel booking experience with the Travelopro Dynamic Packaging Software. Our dynamic packaging software enables real-time operations, reducing costs and complexity.</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Dynamic pricing simplifies a service that defines the core value for both types of business: providing a holistic booking experience. Tour operators automate their existing processes, while OTAs can fully introduce packages with all inventory levels related to each other associated with user preferences.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Dynamic packaging can be used by hotels and airlines. By introducing the ability to book services from suppliers, such as car rentals or attractions, hotels and airlines can boost their direct bookings and complete travel shopping in one place.</a:t>
            </a:r>
          </a:p>
        </p:txBody>
      </p:sp>
    </p:spTree>
    <p:extLst>
      <p:ext uri="{BB962C8B-B14F-4D97-AF65-F5344CB8AC3E}">
        <p14:creationId xmlns:p14="http://schemas.microsoft.com/office/powerpoint/2010/main" val="3956384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FE573-CDE4-67C6-CD69-98D02AAC80D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5090BBC-1DB5-84E1-15D6-4B5AA0C1CE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F3C9D230-60E5-77E6-C5B6-E0C028EA894B}"/>
              </a:ext>
            </a:extLst>
          </p:cNvPr>
          <p:cNvSpPr txBox="1"/>
          <p:nvPr/>
        </p:nvSpPr>
        <p:spPr>
          <a:xfrm>
            <a:off x="1282262" y="1678905"/>
            <a:ext cx="8334703" cy="2958823"/>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Travelopro Dynamic Packaging Services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Flight + Hotel</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Flight + Car</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Hotel + Car</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Flight + Hotel + Car</a:t>
            </a:r>
          </a:p>
        </p:txBody>
      </p:sp>
    </p:spTree>
    <p:extLst>
      <p:ext uri="{BB962C8B-B14F-4D97-AF65-F5344CB8AC3E}">
        <p14:creationId xmlns:p14="http://schemas.microsoft.com/office/powerpoint/2010/main" val="733465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888D4-A08D-0EAA-8BAE-95DDDA215F9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4D4F43E-3905-8A4F-EBEB-63C0E4B5F2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C1E8DDBB-3A82-41E8-B13C-5C81DF3C8D88}"/>
              </a:ext>
            </a:extLst>
          </p:cNvPr>
          <p:cNvSpPr txBox="1"/>
          <p:nvPr/>
        </p:nvSpPr>
        <p:spPr>
          <a:xfrm>
            <a:off x="599088" y="535165"/>
            <a:ext cx="10836167" cy="6017609"/>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Travel Agency System with Dynamic Packaging for Flights, Hotels, Cars, and Activities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Dynamic Packaging System is complete Software comes with a specialized Dynamic Packaging Engine that helps to identify the business processes that are applied to the customer at the time of booking, making it easy to add a mark-up and dynamically packaged flight, hotel, and other services in one tour packages.</a:t>
            </a:r>
          </a:p>
          <a:p>
            <a:pPr marL="342900" indent="-342900" algn="just">
              <a:lnSpc>
                <a:spcPct val="107000"/>
              </a:lnSpc>
              <a:spcAft>
                <a:spcPts val="800"/>
              </a:spcAft>
              <a:buFont typeface="Arial" panose="020B0604020202020204" pitchFamily="34" charset="0"/>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agency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dynamic packaging of flights and hotels empowers travel vendors to package various travel products in real-time and sell them in one transaction across multiple distribution channels.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Dynamic Packaging Module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is an optional evolution that enables agents or consumers to build their unique travel packages. It provides live pricing and availability for cruises, flights, and hotels as well as other travel products and enables agents or consumers to dynamically build their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travel packages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655073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8F7D5-DE9E-850A-9F26-AA7A9FDB886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BDB7596-EFD6-70D2-7B3D-5A75741983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9663330B-D756-7A59-B4A9-F6AE572443E5}"/>
              </a:ext>
            </a:extLst>
          </p:cNvPr>
          <p:cNvSpPr txBox="1"/>
          <p:nvPr/>
        </p:nvSpPr>
        <p:spPr>
          <a:xfrm>
            <a:off x="856593" y="835708"/>
            <a:ext cx="10478814" cy="5519844"/>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retailers will benefit from the numerous advantages by integrating</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booking software</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with the dynamic packaging of flights and hotels.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Dynamic packaging is a combination of a range of services such as hotel and flight, flight and car, hotel and car, flight, hotel, and car. It efficiently brings the blend of respective service and traveling can book them simultaneously.</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gives real-time rates of different services that allow travelers to choose from. Dynamic packaging saves traveler time and saves money on multi-service bookings in one go. Travelopro has built a robust application for dynamic packaging.</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software with the dynamic package of flights and hotels must be able to dynamically generate inventories of flight, accommodation, and car rental components for the package in real-time. The software also will rapidly generate the customer's choices into packages and give the total price.</a:t>
            </a:r>
          </a:p>
        </p:txBody>
      </p:sp>
    </p:spTree>
    <p:extLst>
      <p:ext uri="{BB962C8B-B14F-4D97-AF65-F5344CB8AC3E}">
        <p14:creationId xmlns:p14="http://schemas.microsoft.com/office/powerpoint/2010/main" val="2960099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42B7F0-4D36-5A92-9F1D-DCF5DDD7A04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EBCA7AD-CBAB-B0D3-FE2B-9C1F95ACD2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8D25E976-F19D-590B-8340-C5FDCC5BD327}"/>
              </a:ext>
            </a:extLst>
          </p:cNvPr>
          <p:cNvSpPr txBox="1"/>
          <p:nvPr/>
        </p:nvSpPr>
        <p:spPr>
          <a:xfrm>
            <a:off x="735724" y="1142581"/>
            <a:ext cx="10720552" cy="4729500"/>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dynamic packaging of flights and hotels will provide the travel agent or the tour operator an inventory management system, mark-up engine with industry best practices, and a ticket issuing and resolution system.</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this specialized software, you can offer dynamic packages to your customers directly from your website. Travelopro can design your system and provide a viable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dynamic package solution</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travel retailers.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agency software with package tours of flights and hotels empowers travel retailers to package various travel products in real-time and sell it in one transaction across various channels.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such specialized technologies, travel agents can manage both internal and external products (air, rail, hotel, activities, transfers, cruises, etc.) for packaging.</a:t>
            </a:r>
          </a:p>
        </p:txBody>
      </p:sp>
    </p:spTree>
    <p:extLst>
      <p:ext uri="{BB962C8B-B14F-4D97-AF65-F5344CB8AC3E}">
        <p14:creationId xmlns:p14="http://schemas.microsoft.com/office/powerpoint/2010/main" val="5985655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6773C-BD0F-FC84-9363-349CF0B68A7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9BC790D-F5CD-626D-3BB4-3BC188F8D4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C7396C59-E1E6-D9AA-A4F6-E4222711AC97}"/>
              </a:ext>
            </a:extLst>
          </p:cNvPr>
          <p:cNvSpPr txBox="1"/>
          <p:nvPr/>
        </p:nvSpPr>
        <p:spPr>
          <a:xfrm>
            <a:off x="1051034" y="807769"/>
            <a:ext cx="10237076" cy="5242461"/>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Features of Dynamic Packaging Software:</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single window multi-service booking</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Special discounts on dynamic bookings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Dealing with the supplier-negotiated contracts-content, inventory, pricing, pricing rules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Integrate with GDS and external supplier and wholesaler systems in real-time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Retailers can offer their dynamic packages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Increase in sales and revenue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Agents can offer different dynamic packages such as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flight+hotel</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flight+car</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hotel+car</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or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flight+hotel+car</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4859937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73FB9-D07B-53B5-5DB5-C4956D2F510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F37EA87-2F57-01A7-899F-79D78BB45D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EB4A36C0-7947-1481-3B8B-99FDAE5A689C}"/>
              </a:ext>
            </a:extLst>
          </p:cNvPr>
          <p:cNvSpPr txBox="1"/>
          <p:nvPr/>
        </p:nvSpPr>
        <p:spPr>
          <a:xfrm>
            <a:off x="1073615" y="954059"/>
            <a:ext cx="10089931" cy="4949881"/>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Customer interacts with full-service packages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Packaging and selling multiple travel products in a single window</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Selling at numerous points B2B, B2C</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Selling packages using feeds from multiple channels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Setting your growth rate by automating operations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Maintaining markups and commissions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Creating itineraries, invoices, vouchers, bills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single invoice for all services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Customers can make their itineraries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Improve the profitability of your travel booking business</a:t>
            </a:r>
          </a:p>
        </p:txBody>
      </p:sp>
    </p:spTree>
    <p:extLst>
      <p:ext uri="{BB962C8B-B14F-4D97-AF65-F5344CB8AC3E}">
        <p14:creationId xmlns:p14="http://schemas.microsoft.com/office/powerpoint/2010/main" val="38158551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7C54E-66E5-276D-594C-2DA2E0C6B00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DFF08DE-12A7-C6C7-56FB-352340B983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77E04BCE-84C4-716B-4CC1-902BD7524B8A}"/>
              </a:ext>
            </a:extLst>
          </p:cNvPr>
          <p:cNvSpPr txBox="1"/>
          <p:nvPr/>
        </p:nvSpPr>
        <p:spPr>
          <a:xfrm>
            <a:off x="1001110" y="1356830"/>
            <a:ext cx="10189780" cy="4144340"/>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Automate operations and boost productivity with an integrated back-office and accounting system</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Create accounting, management, operational, or custom reports quickly</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Promotes vouchers, itineraries, invoices, bills, passenger manifest reports, etc.</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Package and market a combination of travel products such as flights, hotels, activities, tours, transfers, and various things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software with dynamic packaging of flights and hotels will enhance your agency’s performance in web service, mobile and social networks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Enforce markups and commissions</a:t>
            </a:r>
          </a:p>
        </p:txBody>
      </p:sp>
    </p:spTree>
    <p:extLst>
      <p:ext uri="{BB962C8B-B14F-4D97-AF65-F5344CB8AC3E}">
        <p14:creationId xmlns:p14="http://schemas.microsoft.com/office/powerpoint/2010/main" val="980806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8F992D-8493-9392-8EAC-1B7DE62D7B7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6C0A784-90D4-2A83-17E6-1B9E6A6244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60B8D947-C6E2-C545-D782-53921029C3E7}"/>
              </a:ext>
            </a:extLst>
          </p:cNvPr>
          <p:cNvSpPr txBox="1"/>
          <p:nvPr/>
        </p:nvSpPr>
        <p:spPr>
          <a:xfrm>
            <a:off x="1051034" y="847389"/>
            <a:ext cx="10363200" cy="5345053"/>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Benefits of Dynamic Packaging: </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Increase business efficiency and boost revenues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Improve conversion rates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Offer competitive prices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Simple and easy management of bookings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Reduces operating costs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Bring various travel services on one platform</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Allow package customization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Set up and manage packages across hotels, transfers, flights, and sightseeing from your inventory or different XML suppliers</a:t>
            </a:r>
          </a:p>
        </p:txBody>
      </p:sp>
    </p:spTree>
    <p:extLst>
      <p:ext uri="{BB962C8B-B14F-4D97-AF65-F5344CB8AC3E}">
        <p14:creationId xmlns:p14="http://schemas.microsoft.com/office/powerpoint/2010/main" val="3927695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E1450-00D3-0A31-770A-21D4B9F692D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2B51F2D-B86E-5780-D0C8-665A34BBA1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EB3944F2-4870-C656-5C54-BA8CF7FE1B65}"/>
              </a:ext>
            </a:extLst>
          </p:cNvPr>
          <p:cNvSpPr txBox="1"/>
          <p:nvPr/>
        </p:nvSpPr>
        <p:spPr>
          <a:xfrm>
            <a:off x="804041" y="535165"/>
            <a:ext cx="10583917" cy="6017609"/>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What is dynamic packaging in the travel industry?</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Dynamic Packaging</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is the process of creating a custom package in which consumers can build their package by combining multiple travel services such as flights + hotels, flights + transfers, flights + tours, flights + hotels + tours, flights + car rentals, etc. in one package depending on their choice.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Dynamic packaging tools operate by dynamically purchasing package flights, hotels, car rental, and other travel components in real-time. These modules are then dynamically combined into packages and markup is also set up seamlessly. Dynamic packaging is versatile on all levels.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This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Dynamic Packaging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empowers tour operators and travel agents to access travel inventory of flight, hotel, tour, transfer, car rental, or other travel solutions and seamlessly combine it into a single tour or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vacation package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as per client needs.</a:t>
            </a:r>
          </a:p>
        </p:txBody>
      </p:sp>
    </p:spTree>
    <p:extLst>
      <p:ext uri="{BB962C8B-B14F-4D97-AF65-F5344CB8AC3E}">
        <p14:creationId xmlns:p14="http://schemas.microsoft.com/office/powerpoint/2010/main" val="33961957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E555C-FD68-2CB8-CD45-A9F406751F1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67A93DB-E0CF-1E94-CACB-4D8C8FE6CB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4D411734-DF53-5F27-0563-1D7C35979835}"/>
              </a:ext>
            </a:extLst>
          </p:cNvPr>
          <p:cNvSpPr txBox="1"/>
          <p:nvPr/>
        </p:nvSpPr>
        <p:spPr>
          <a:xfrm>
            <a:off x="1240220" y="1408126"/>
            <a:ext cx="9564414" cy="4041747"/>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Connect to your travelers at all times with dynamic packaging on all devices, cross-channel.</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Package tours can be fully customized and offered with exceptional flexibility to make additional revenues.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Design and craft thrilling landing pages and promotional campaigns to empower and boost your customer base.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Providing the customer with more choice and convenience in selecting their holiday arrangements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Filling gaps in accessibility when fixed packages may not be available</a:t>
            </a:r>
          </a:p>
        </p:txBody>
      </p:sp>
    </p:spTree>
    <p:extLst>
      <p:ext uri="{BB962C8B-B14F-4D97-AF65-F5344CB8AC3E}">
        <p14:creationId xmlns:p14="http://schemas.microsoft.com/office/powerpoint/2010/main" val="3100302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E770E-0046-3512-A1BC-C947EAB2972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1302AF9-18DB-C37E-A001-FB3C885CCC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455E451A-B18C-F4F1-80AE-F62DE06711BE}"/>
              </a:ext>
            </a:extLst>
          </p:cNvPr>
          <p:cNvSpPr txBox="1"/>
          <p:nvPr/>
        </p:nvSpPr>
        <p:spPr>
          <a:xfrm>
            <a:off x="924910" y="1107947"/>
            <a:ext cx="10615449" cy="4642105"/>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Offering different choices when fixed packages do not meet customer demands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Being able to sustain yield and margin business rules with a greater level of versatility</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Gaining a competitive edge by generating prices based on real-time supplier connections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Effectively monitoring business rules and producing dynamically priced holidays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Create vouchers, custom itineraries, invoices, and expenses from a single platform.</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Automate operations, reduce costs, and increase productivity.</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Expand the product offerings</a:t>
            </a:r>
          </a:p>
        </p:txBody>
      </p:sp>
    </p:spTree>
    <p:extLst>
      <p:ext uri="{BB962C8B-B14F-4D97-AF65-F5344CB8AC3E}">
        <p14:creationId xmlns:p14="http://schemas.microsoft.com/office/powerpoint/2010/main" val="32438936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7EA3B-52F1-4EB8-1C1A-0A41F91FD51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082BB1A-C54D-C926-8333-E40D4F86EA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2" name="Title 1">
            <a:extLst>
              <a:ext uri="{FF2B5EF4-FFF2-40B4-BE49-F238E27FC236}">
                <a16:creationId xmlns:a16="http://schemas.microsoft.com/office/drawing/2014/main" id="{C2D9B6AE-7687-549E-27E8-7E1454724318}"/>
              </a:ext>
            </a:extLst>
          </p:cNvPr>
          <p:cNvSpPr txBox="1">
            <a:spLocks/>
          </p:cNvSpPr>
          <p:nvPr/>
        </p:nvSpPr>
        <p:spPr>
          <a:xfrm>
            <a:off x="973337" y="890064"/>
            <a:ext cx="10245326" cy="4804602"/>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tx2">
                    <a:lumMod val="40000"/>
                    <a:lumOff val="6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ctr">
              <a:spcBef>
                <a:spcPts val="0"/>
              </a:spcBef>
            </a:pPr>
            <a:r>
              <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rPr>
              <a:t>CONTACT US:</a:t>
            </a: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For more details, please visit our website: </a:t>
            </a:r>
          </a:p>
          <a:p>
            <a:pPr algn="ctr">
              <a:spcBef>
                <a:spcPts val="0"/>
              </a:spcBef>
            </a:pPr>
            <a:endPar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r>
              <a:rPr lang="en-IN" sz="3200" b="1" cap="none" dirty="0">
                <a:hlinkClick r:id="rId3"/>
              </a:rPr>
              <a:t>https://www.travelopro.com/dynamic-packaging.php</a:t>
            </a:r>
            <a:endParaRPr lang="en-IN" sz="3200" b="1" cap="none" dirty="0"/>
          </a:p>
          <a:p>
            <a:pPr algn="ctr"/>
            <a:endParaRPr lang="en-IN" sz="2800" b="1" u="sng"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spcBef>
                <a:spcPts val="0"/>
              </a:spcBef>
            </a:pPr>
            <a:r>
              <a:rPr lang="en-IN" sz="2800" b="1"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Email id :  </a:t>
            </a:r>
            <a:r>
              <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contact@travelopro.com</a:t>
            </a: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Phone No : </a:t>
            </a:r>
            <a:r>
              <a:rPr lang="en-GB" sz="2800" b="1" dirty="0">
                <a:solidFill>
                  <a:schemeClr val="tx1"/>
                </a:solidFill>
                <a:latin typeface="Calibri" panose="020F0502020204030204" pitchFamily="34" charset="0"/>
                <a:ea typeface="Calibri" panose="020F0502020204030204" pitchFamily="34" charset="0"/>
                <a:cs typeface="Calibri" panose="020F0502020204030204" pitchFamily="34" charset="0"/>
              </a:rPr>
              <a:t>98455 66441</a:t>
            </a:r>
            <a:br>
              <a:rPr lang="en-IN" sz="2800" cap="none" dirty="0">
                <a:solidFill>
                  <a:schemeClr val="tx1"/>
                </a:solidFill>
                <a:latin typeface="Times New Roman" panose="02020603050405020304" pitchFamily="18" charset="0"/>
                <a:cs typeface="Times New Roman" panose="02020603050405020304" pitchFamily="18" charset="0"/>
              </a:rPr>
            </a:br>
            <a:endPar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48438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F99A1-C983-1714-0FD3-4C19B89ECC0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AB0373F-F4B4-4F7C-349B-13778A5021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2E5B1A49-1BA5-8CDA-FC6C-A83E4AE6C7BC}"/>
              </a:ext>
            </a:extLst>
          </p:cNvPr>
          <p:cNvSpPr txBox="1"/>
          <p:nvPr/>
        </p:nvSpPr>
        <p:spPr>
          <a:xfrm>
            <a:off x="956440" y="1115546"/>
            <a:ext cx="10089931" cy="4626908"/>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Dynamic packaging is the key to a one-stop travel customer experience, the phenomenon that keeps developing and growing. Single-segment OTAs can use dynamic packaging as a trigger to enter new markets.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This makes dynamic packaging an excellent beginning opportunity. Tour operators, on the other hand, can make the customer experience more flexible by configuring packaged tours based on a precise understanding of client choices.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technique can be also relevant for hotels and airlines. End-suppliers strive to increase direct bookings, but the real key is the client needs to incorporate accommodation, flights, and car rentals to complete a vacation purchase.</a:t>
            </a:r>
          </a:p>
        </p:txBody>
      </p:sp>
    </p:spTree>
    <p:extLst>
      <p:ext uri="{BB962C8B-B14F-4D97-AF65-F5344CB8AC3E}">
        <p14:creationId xmlns:p14="http://schemas.microsoft.com/office/powerpoint/2010/main" val="1512034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C9CED-B5CB-BEF6-7D62-99055D9191D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AA26527-575D-28AC-5FD8-88D3DFC6EA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70629C53-3596-3740-B5FF-EEC3AD84A565}"/>
              </a:ext>
            </a:extLst>
          </p:cNvPr>
          <p:cNvSpPr txBox="1"/>
          <p:nvPr/>
        </p:nvSpPr>
        <p:spPr>
          <a:xfrm>
            <a:off x="1145627" y="1759600"/>
            <a:ext cx="8513379" cy="3338799"/>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Dynamic packaging can help to provide end-to-end booking data right from the supplier platform. Instead of that, travelers need to rely on OTAs to recommend solutions to customers for all vacation-related challenges in one place.</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Dynamic Packaging Tools for Travel Agencies is used for package holiday bookings, allowing customers to build custom packages with hotels, flights, car rentals, and tours rather than buying predefined packages.</a:t>
            </a:r>
          </a:p>
        </p:txBody>
      </p:sp>
    </p:spTree>
    <p:extLst>
      <p:ext uri="{BB962C8B-B14F-4D97-AF65-F5344CB8AC3E}">
        <p14:creationId xmlns:p14="http://schemas.microsoft.com/office/powerpoint/2010/main" val="2944677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39581-9802-BE8A-C740-9B951FC03EB0}"/>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05288DE-1778-6197-20CD-2464A5F41B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00EDC3C3-0DFF-3D70-8CF6-E7C3750BB4BF}"/>
              </a:ext>
            </a:extLst>
          </p:cNvPr>
          <p:cNvSpPr txBox="1"/>
          <p:nvPr/>
        </p:nvSpPr>
        <p:spPr>
          <a:xfrm>
            <a:off x="966951" y="1179009"/>
            <a:ext cx="10468303" cy="4832092"/>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How Dynamic Packaging is Revolutionizing the Travel Industry?</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Dynamic packaging is a fast and convenient way of booking travel, which has become an enormously important feature of modern booking systems.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ability to combine travel bookings with hotels, cruises, or tours has emerged as a major source of revenue for anyone selling travel today. This extends the process from directly offering a flight to selling your entire holiday experience.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Dynamic packaging is essential for certain travel markets, such as cruise and tour operations, to provide a streamlined and complete travel plan. Creating a dynamic package is also vital for a millennial traveler who wants a customized experience.</a:t>
            </a:r>
          </a:p>
        </p:txBody>
      </p:sp>
    </p:spTree>
    <p:extLst>
      <p:ext uri="{BB962C8B-B14F-4D97-AF65-F5344CB8AC3E}">
        <p14:creationId xmlns:p14="http://schemas.microsoft.com/office/powerpoint/2010/main" val="1371499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CA683-8BDE-71DC-34A3-3873851CCFC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4504C0F-E4AB-F277-F95E-5144EFF748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9435A5DC-8D3F-F0CF-9E5E-B4A341BAE61D}"/>
              </a:ext>
            </a:extLst>
          </p:cNvPr>
          <p:cNvSpPr txBox="1"/>
          <p:nvPr/>
        </p:nvSpPr>
        <p:spPr>
          <a:xfrm>
            <a:off x="1061544" y="1364428"/>
            <a:ext cx="9785131" cy="4129144"/>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 leading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Technology Company</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to offers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best Dynamic Packaging Tool</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a powerful dynamic packaging software solution for travel companies enabling their customers to build a customized package with hotels, flights, car rental, and other travel services instead of purchasing a pre-defined package.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dynamic packaging software makes it easier to combine multiple travel products from a unified dashboard, in real-time. With Travelopro advanced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Travel Booking Platform</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you, your guests, and your travel agents can use a single transaction to purchase through multiple distribution channels and suppliers.</a:t>
            </a:r>
          </a:p>
        </p:txBody>
      </p:sp>
    </p:spTree>
    <p:extLst>
      <p:ext uri="{BB962C8B-B14F-4D97-AF65-F5344CB8AC3E}">
        <p14:creationId xmlns:p14="http://schemas.microsoft.com/office/powerpoint/2010/main" val="2255347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DDE74-FDDE-7B69-707B-C94C38B890D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B159DB9-3A50-9252-E4AC-DEC6B789B4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0935E79C-E49E-BD9C-DC67-C37319DC28F5}"/>
              </a:ext>
            </a:extLst>
          </p:cNvPr>
          <p:cNvSpPr txBox="1"/>
          <p:nvPr/>
        </p:nvSpPr>
        <p:spPr>
          <a:xfrm>
            <a:off x="861848" y="1313132"/>
            <a:ext cx="10047890" cy="4231736"/>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Build dynamic and specify travel packages that suit your guests' needs. We offer dynamic packages with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hotel+flight</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and implement a different mark-up for each product (hotel or flight) depending on how you sell it (individual or as a package). Our dynamic packaging software automates operations, reducing costs and improves productivity.</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effective, dynamic packaging software has been fully equipped so that you can provide users with a detailed choice assisting them to source their perfect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holiday package</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Combined with detailed business rules and yield management, our real-time or accessed packages are competitive, accurate, and bookable.</a:t>
            </a:r>
          </a:p>
        </p:txBody>
      </p:sp>
    </p:spTree>
    <p:extLst>
      <p:ext uri="{BB962C8B-B14F-4D97-AF65-F5344CB8AC3E}">
        <p14:creationId xmlns:p14="http://schemas.microsoft.com/office/powerpoint/2010/main" val="3752548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C12BA-ACA9-1168-4DA2-58CC4272213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75953D3-32AA-FA54-529F-15F8915688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AE54C782-205A-C113-7247-455E99C5527E}"/>
              </a:ext>
            </a:extLst>
          </p:cNvPr>
          <p:cNvSpPr txBox="1"/>
          <p:nvPr/>
        </p:nvSpPr>
        <p:spPr>
          <a:xfrm>
            <a:off x="873919" y="815367"/>
            <a:ext cx="10100441" cy="5227265"/>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Why Choose Travelopro for Dynamic Packaging?</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has been at the forefront of the dynamic packaging technology market, helping travel companies to find suitable systems and technology to compete in the latest changing marketplace.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are willing to offer dynamic packages with hotel and flight and apply a different mark-up to each product (hotel or flight) based on how you sell it (individual or as a package).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Dynamic packaging software will help use additional dynamic inventories of many suppliers, distributing and offering the resulting pre-packaged tours. Such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tour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is helpful to travel companies because it expands their product offerings with "custom" tour packages.</a:t>
            </a:r>
          </a:p>
        </p:txBody>
      </p:sp>
    </p:spTree>
    <p:extLst>
      <p:ext uri="{BB962C8B-B14F-4D97-AF65-F5344CB8AC3E}">
        <p14:creationId xmlns:p14="http://schemas.microsoft.com/office/powerpoint/2010/main" val="4094381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480697-526E-3C94-061B-0B778A9502E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9319552-D15C-1980-B190-70A642693E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117" y="132694"/>
            <a:ext cx="1768858" cy="402471"/>
          </a:xfrm>
          <a:prstGeom prst="rect">
            <a:avLst/>
          </a:prstGeom>
        </p:spPr>
      </p:pic>
      <p:sp>
        <p:nvSpPr>
          <p:cNvPr id="3" name="TextBox 2">
            <a:extLst>
              <a:ext uri="{FF2B5EF4-FFF2-40B4-BE49-F238E27FC236}">
                <a16:creationId xmlns:a16="http://schemas.microsoft.com/office/drawing/2014/main" id="{F8B28752-CE50-66DA-FE9E-AB823F87B87F}"/>
              </a:ext>
            </a:extLst>
          </p:cNvPr>
          <p:cNvSpPr txBox="1"/>
          <p:nvPr/>
        </p:nvSpPr>
        <p:spPr>
          <a:xfrm>
            <a:off x="851338" y="866663"/>
            <a:ext cx="10489324" cy="5124673"/>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Now, travel agents can manage both internal and internal and external acquired products (flight, train, hotel, activities, transfers, miscellaneous) for packaging.</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This solution enables clients to build their dynamic packages of independent tourism products, such as flights, accommodation, and excursions, instead of booking a predefined package.</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Dynamic Packaging facilitates both: booking dynamic packages based on your business rules and setting up complete packages that can be booked with a single click.</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Create the right packages in real-time so that you can offer travelers the right combination of hotel and flight to the destinations and dates they are looking for. Give today's travelers the most relevant deals, optimized to meet their needs and demands.</a:t>
            </a:r>
          </a:p>
        </p:txBody>
      </p:sp>
    </p:spTree>
    <p:extLst>
      <p:ext uri="{BB962C8B-B14F-4D97-AF65-F5344CB8AC3E}">
        <p14:creationId xmlns:p14="http://schemas.microsoft.com/office/powerpoint/2010/main" val="22490239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22</TotalTime>
  <Words>2203</Words>
  <Application>Microsoft Office PowerPoint</Application>
  <PresentationFormat>Widescreen</PresentationFormat>
  <Paragraphs>113</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Symbol</vt:lpstr>
      <vt:lpstr>Times New Roman</vt:lpstr>
      <vt:lpstr>Celestial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anu suya</dc:creator>
  <cp:lastModifiedBy>anu suya</cp:lastModifiedBy>
  <cp:revision>1</cp:revision>
  <dcterms:created xsi:type="dcterms:W3CDTF">2025-09-30T12:04:06Z</dcterms:created>
  <dcterms:modified xsi:type="dcterms:W3CDTF">2025-09-30T12:26:24Z</dcterms:modified>
</cp:coreProperties>
</file>