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8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0C1920B5-4922-4B95-8F91-30EEAF482F65}" type="datetimeFigureOut">
              <a:rPr lang="en-IN" smtClean="0"/>
              <a:t>12-09-2025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A7B3A2B4-7FF7-4F9D-8C1D-9FFDBBB43E77}" type="slidenum">
              <a:rPr lang="en-IN" smtClean="0"/>
              <a:t>‹#›</a:t>
            </a:fld>
            <a:endParaRPr lang="en-IN"/>
          </a:p>
        </p:txBody>
      </p:sp>
    </p:spTree>
    <p:extLst>
      <p:ext uri="{BB962C8B-B14F-4D97-AF65-F5344CB8AC3E}">
        <p14:creationId xmlns:p14="http://schemas.microsoft.com/office/powerpoint/2010/main" val="263653786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C1920B5-4922-4B95-8F91-30EEAF482F65}" type="datetimeFigureOut">
              <a:rPr lang="en-IN" smtClean="0"/>
              <a:t>12-09-2025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B3A2B4-7FF7-4F9D-8C1D-9FFDBBB43E77}" type="slidenum">
              <a:rPr lang="en-IN" smtClean="0"/>
              <a:t>‹#›</a:t>
            </a:fld>
            <a:endParaRPr lang="en-IN"/>
          </a:p>
        </p:txBody>
      </p:sp>
    </p:spTree>
    <p:extLst>
      <p:ext uri="{BB962C8B-B14F-4D97-AF65-F5344CB8AC3E}">
        <p14:creationId xmlns:p14="http://schemas.microsoft.com/office/powerpoint/2010/main" val="735831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1920B5-4922-4B95-8F91-30EEAF482F65}" type="datetimeFigureOut">
              <a:rPr lang="en-IN" smtClean="0"/>
              <a:t>12-09-2025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B3A2B4-7FF7-4F9D-8C1D-9FFDBBB43E77}" type="slidenum">
              <a:rPr lang="en-IN" smtClean="0"/>
              <a:t>‹#›</a:t>
            </a:fld>
            <a:endParaRPr lang="en-IN"/>
          </a:p>
        </p:txBody>
      </p:sp>
    </p:spTree>
    <p:extLst>
      <p:ext uri="{BB962C8B-B14F-4D97-AF65-F5344CB8AC3E}">
        <p14:creationId xmlns:p14="http://schemas.microsoft.com/office/powerpoint/2010/main" val="12149658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1920B5-4922-4B95-8F91-30EEAF482F65}" type="datetimeFigureOut">
              <a:rPr lang="en-IN" smtClean="0"/>
              <a:t>12-09-2025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B3A2B4-7FF7-4F9D-8C1D-9FFDBBB43E77}" type="slidenum">
              <a:rPr lang="en-IN" smtClean="0"/>
              <a:t>‹#›</a:t>
            </a:fld>
            <a:endParaRPr lang="en-IN"/>
          </a:p>
        </p:txBody>
      </p:sp>
    </p:spTree>
    <p:extLst>
      <p:ext uri="{BB962C8B-B14F-4D97-AF65-F5344CB8AC3E}">
        <p14:creationId xmlns:p14="http://schemas.microsoft.com/office/powerpoint/2010/main" val="36664228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1920B5-4922-4B95-8F91-30EEAF482F65}" type="datetimeFigureOut">
              <a:rPr lang="en-IN" smtClean="0"/>
              <a:t>12-09-2025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B3A2B4-7FF7-4F9D-8C1D-9FFDBBB43E77}" type="slidenum">
              <a:rPr lang="en-IN" smtClean="0"/>
              <a:t>‹#›</a:t>
            </a:fld>
            <a:endParaRPr lang="en-IN"/>
          </a:p>
        </p:txBody>
      </p:sp>
    </p:spTree>
    <p:extLst>
      <p:ext uri="{BB962C8B-B14F-4D97-AF65-F5344CB8AC3E}">
        <p14:creationId xmlns:p14="http://schemas.microsoft.com/office/powerpoint/2010/main" val="42336642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1920B5-4922-4B95-8F91-30EEAF482F65}" type="datetimeFigureOut">
              <a:rPr lang="en-IN" smtClean="0"/>
              <a:t>12-09-2025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B3A2B4-7FF7-4F9D-8C1D-9FFDBBB43E77}" type="slidenum">
              <a:rPr lang="en-IN" smtClean="0"/>
              <a:t>‹#›</a:t>
            </a:fld>
            <a:endParaRPr lang="en-IN"/>
          </a:p>
        </p:txBody>
      </p:sp>
    </p:spTree>
    <p:extLst>
      <p:ext uri="{BB962C8B-B14F-4D97-AF65-F5344CB8AC3E}">
        <p14:creationId xmlns:p14="http://schemas.microsoft.com/office/powerpoint/2010/main" val="33372398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1920B5-4922-4B95-8F91-30EEAF482F65}" type="datetimeFigureOut">
              <a:rPr lang="en-IN" smtClean="0"/>
              <a:t>12-09-2025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B3A2B4-7FF7-4F9D-8C1D-9FFDBBB43E77}" type="slidenum">
              <a:rPr lang="en-IN" smtClean="0"/>
              <a:t>‹#›</a:t>
            </a:fld>
            <a:endParaRPr lang="en-IN"/>
          </a:p>
        </p:txBody>
      </p:sp>
    </p:spTree>
    <p:extLst>
      <p:ext uri="{BB962C8B-B14F-4D97-AF65-F5344CB8AC3E}">
        <p14:creationId xmlns:p14="http://schemas.microsoft.com/office/powerpoint/2010/main" val="12852876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1920B5-4922-4B95-8F91-30EEAF482F65}" type="datetimeFigureOut">
              <a:rPr lang="en-IN" smtClean="0"/>
              <a:t>12-09-2025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B3A2B4-7FF7-4F9D-8C1D-9FFDBBB43E77}"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11478081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1920B5-4922-4B95-8F91-30EEAF482F65}" type="datetimeFigureOut">
              <a:rPr lang="en-IN" smtClean="0"/>
              <a:t>12-09-2025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B3A2B4-7FF7-4F9D-8C1D-9FFDBBB43E77}" type="slidenum">
              <a:rPr lang="en-IN" smtClean="0"/>
              <a:t>‹#›</a:t>
            </a:fld>
            <a:endParaRPr lang="en-IN"/>
          </a:p>
        </p:txBody>
      </p:sp>
    </p:spTree>
    <p:extLst>
      <p:ext uri="{BB962C8B-B14F-4D97-AF65-F5344CB8AC3E}">
        <p14:creationId xmlns:p14="http://schemas.microsoft.com/office/powerpoint/2010/main" val="1906268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1920B5-4922-4B95-8F91-30EEAF482F65}" type="datetimeFigureOut">
              <a:rPr lang="en-IN" smtClean="0"/>
              <a:t>12-09-2025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B3A2B4-7FF7-4F9D-8C1D-9FFDBBB43E77}" type="slidenum">
              <a:rPr lang="en-IN" smtClean="0"/>
              <a:t>‹#›</a:t>
            </a:fld>
            <a:endParaRPr lang="en-IN"/>
          </a:p>
        </p:txBody>
      </p:sp>
    </p:spTree>
    <p:extLst>
      <p:ext uri="{BB962C8B-B14F-4D97-AF65-F5344CB8AC3E}">
        <p14:creationId xmlns:p14="http://schemas.microsoft.com/office/powerpoint/2010/main" val="954484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1920B5-4922-4B95-8F91-30EEAF482F65}" type="datetimeFigureOut">
              <a:rPr lang="en-IN" smtClean="0"/>
              <a:t>12-09-2025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B3A2B4-7FF7-4F9D-8C1D-9FFDBBB43E77}" type="slidenum">
              <a:rPr lang="en-IN" smtClean="0"/>
              <a:t>‹#›</a:t>
            </a:fld>
            <a:endParaRPr lang="en-IN"/>
          </a:p>
        </p:txBody>
      </p:sp>
    </p:spTree>
    <p:extLst>
      <p:ext uri="{BB962C8B-B14F-4D97-AF65-F5344CB8AC3E}">
        <p14:creationId xmlns:p14="http://schemas.microsoft.com/office/powerpoint/2010/main" val="2729921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1920B5-4922-4B95-8F91-30EEAF482F65}" type="datetimeFigureOut">
              <a:rPr lang="en-IN" smtClean="0"/>
              <a:t>12-09-2025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B3A2B4-7FF7-4F9D-8C1D-9FFDBBB43E77}" type="slidenum">
              <a:rPr lang="en-IN" smtClean="0"/>
              <a:t>‹#›</a:t>
            </a:fld>
            <a:endParaRPr lang="en-IN"/>
          </a:p>
        </p:txBody>
      </p:sp>
    </p:spTree>
    <p:extLst>
      <p:ext uri="{BB962C8B-B14F-4D97-AF65-F5344CB8AC3E}">
        <p14:creationId xmlns:p14="http://schemas.microsoft.com/office/powerpoint/2010/main" val="310819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1920B5-4922-4B95-8F91-30EEAF482F65}" type="datetimeFigureOut">
              <a:rPr lang="en-IN" smtClean="0"/>
              <a:t>12-09-2025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7B3A2B4-7FF7-4F9D-8C1D-9FFDBBB43E77}" type="slidenum">
              <a:rPr lang="en-IN" smtClean="0"/>
              <a:t>‹#›</a:t>
            </a:fld>
            <a:endParaRPr lang="en-IN"/>
          </a:p>
        </p:txBody>
      </p:sp>
    </p:spTree>
    <p:extLst>
      <p:ext uri="{BB962C8B-B14F-4D97-AF65-F5344CB8AC3E}">
        <p14:creationId xmlns:p14="http://schemas.microsoft.com/office/powerpoint/2010/main" val="1501174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1920B5-4922-4B95-8F91-30EEAF482F65}" type="datetimeFigureOut">
              <a:rPr lang="en-IN" smtClean="0"/>
              <a:t>12-09-2025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7B3A2B4-7FF7-4F9D-8C1D-9FFDBBB43E77}" type="slidenum">
              <a:rPr lang="en-IN" smtClean="0"/>
              <a:t>‹#›</a:t>
            </a:fld>
            <a:endParaRPr lang="en-IN"/>
          </a:p>
        </p:txBody>
      </p:sp>
    </p:spTree>
    <p:extLst>
      <p:ext uri="{BB962C8B-B14F-4D97-AF65-F5344CB8AC3E}">
        <p14:creationId xmlns:p14="http://schemas.microsoft.com/office/powerpoint/2010/main" val="2688138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C1920B5-4922-4B95-8F91-30EEAF482F65}" type="datetimeFigureOut">
              <a:rPr lang="en-IN" smtClean="0"/>
              <a:t>12-09-2025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7B3A2B4-7FF7-4F9D-8C1D-9FFDBBB43E77}" type="slidenum">
              <a:rPr lang="en-IN" smtClean="0"/>
              <a:t>‹#›</a:t>
            </a:fld>
            <a:endParaRPr lang="en-IN"/>
          </a:p>
        </p:txBody>
      </p:sp>
    </p:spTree>
    <p:extLst>
      <p:ext uri="{BB962C8B-B14F-4D97-AF65-F5344CB8AC3E}">
        <p14:creationId xmlns:p14="http://schemas.microsoft.com/office/powerpoint/2010/main" val="3917787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C1920B5-4922-4B95-8F91-30EEAF482F65}" type="datetimeFigureOut">
              <a:rPr lang="en-IN" smtClean="0"/>
              <a:t>12-09-2025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B3A2B4-7FF7-4F9D-8C1D-9FFDBBB43E77}" type="slidenum">
              <a:rPr lang="en-IN" smtClean="0"/>
              <a:t>‹#›</a:t>
            </a:fld>
            <a:endParaRPr lang="en-IN"/>
          </a:p>
        </p:txBody>
      </p:sp>
    </p:spTree>
    <p:extLst>
      <p:ext uri="{BB962C8B-B14F-4D97-AF65-F5344CB8AC3E}">
        <p14:creationId xmlns:p14="http://schemas.microsoft.com/office/powerpoint/2010/main" val="2656552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C1920B5-4922-4B95-8F91-30EEAF482F65}" type="datetimeFigureOut">
              <a:rPr lang="en-IN" smtClean="0"/>
              <a:t>12-09-2025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B3A2B4-7FF7-4F9D-8C1D-9FFDBBB43E77}" type="slidenum">
              <a:rPr lang="en-IN" smtClean="0"/>
              <a:t>‹#›</a:t>
            </a:fld>
            <a:endParaRPr lang="en-IN"/>
          </a:p>
        </p:txBody>
      </p:sp>
    </p:spTree>
    <p:extLst>
      <p:ext uri="{BB962C8B-B14F-4D97-AF65-F5344CB8AC3E}">
        <p14:creationId xmlns:p14="http://schemas.microsoft.com/office/powerpoint/2010/main" val="110928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C1920B5-4922-4B95-8F91-30EEAF482F65}" type="datetimeFigureOut">
              <a:rPr lang="en-IN" smtClean="0"/>
              <a:t>12-09-2025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7B3A2B4-7FF7-4F9D-8C1D-9FFDBBB43E77}" type="slidenum">
              <a:rPr lang="en-IN" smtClean="0"/>
              <a:t>‹#›</a:t>
            </a:fld>
            <a:endParaRPr lang="en-IN"/>
          </a:p>
        </p:txBody>
      </p:sp>
    </p:spTree>
    <p:extLst>
      <p:ext uri="{BB962C8B-B14F-4D97-AF65-F5344CB8AC3E}">
        <p14:creationId xmlns:p14="http://schemas.microsoft.com/office/powerpoint/2010/main" val="175469459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travelopro.com/on-cloud-travel-erp-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travelopro.com/kerzner.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travelopro.com/IPW-California.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fitur.php"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travelopro.com/tianguis.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travelopro.com/travel-gds-global-distribu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escala-vacations.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hotel-booking-reservation-system.php"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travelopro.com/travel-erp-software-solution.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tourico-holidays.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how-to-integrate-expedia-api-with-my-travel-porta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focusrt.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sabre-airline-reservation-system.ph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travelopro.com/daniel-reyes.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online-reservation-system-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travelopro.com/tam-airlines.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riu-hotels-resorts.php"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2E1549F-B9B2-38D7-E239-6560F35311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846" y="132693"/>
            <a:ext cx="2003619" cy="455886"/>
          </a:xfrm>
          <a:prstGeom prst="rect">
            <a:avLst/>
          </a:prstGeom>
        </p:spPr>
      </p:pic>
      <p:sp>
        <p:nvSpPr>
          <p:cNvPr id="6" name="TextBox 5">
            <a:extLst>
              <a:ext uri="{FF2B5EF4-FFF2-40B4-BE49-F238E27FC236}">
                <a16:creationId xmlns:a16="http://schemas.microsoft.com/office/drawing/2014/main" id="{80C68C67-4E59-DDB2-9D72-5F43D061287B}"/>
              </a:ext>
            </a:extLst>
          </p:cNvPr>
          <p:cNvSpPr txBox="1"/>
          <p:nvPr/>
        </p:nvSpPr>
        <p:spPr>
          <a:xfrm>
            <a:off x="4419297" y="5906684"/>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a:latin typeface="Calibri" panose="020F0502020204030204" pitchFamily="34" charset="0"/>
                <a:ea typeface="Calibri" panose="020F0502020204030204" pitchFamily="34" charset="0"/>
                <a:cs typeface="Calibri" panose="020F0502020204030204" pitchFamily="34" charset="0"/>
              </a:rPr>
              <a:t>Email id : </a:t>
            </a:r>
            <a:r>
              <a:rPr lang="en-IN" sz="200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a:latin typeface="Calibri" panose="020F0502020204030204" pitchFamily="34" charset="0"/>
              <a:ea typeface="Calibri" panose="020F0502020204030204" pitchFamily="34" charset="0"/>
              <a:cs typeface="Calibri" panose="020F0502020204030204" pitchFamily="34" charset="0"/>
            </a:endParaRPr>
          </a:p>
          <a:p>
            <a:r>
              <a:rPr lang="en-IN" sz="2000" b="1">
                <a:latin typeface="Calibri" panose="020F0502020204030204" pitchFamily="34" charset="0"/>
                <a:ea typeface="Calibri" panose="020F0502020204030204" pitchFamily="34" charset="0"/>
                <a:cs typeface="Calibri" panose="020F0502020204030204" pitchFamily="34" charset="0"/>
              </a:rPr>
              <a:t>Phone No : </a:t>
            </a:r>
            <a:r>
              <a:rPr lang="en-GB" sz="2000" b="1">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8810AAB2-28FE-A2D4-4DFE-D3E7BBA0CA09}"/>
              </a:ext>
            </a:extLst>
          </p:cNvPr>
          <p:cNvSpPr txBox="1"/>
          <p:nvPr/>
        </p:nvSpPr>
        <p:spPr>
          <a:xfrm>
            <a:off x="3048000" y="243430"/>
            <a:ext cx="6096000" cy="584775"/>
          </a:xfrm>
          <a:prstGeom prst="rect">
            <a:avLst/>
          </a:prstGeom>
          <a:noFill/>
        </p:spPr>
        <p:txBody>
          <a:bodyPr wrap="square">
            <a:spAutoFit/>
          </a:bodyPr>
          <a:lstStyle/>
          <a:p>
            <a:r>
              <a:rPr lang="en-IN" sz="3200" b="1" i="0" dirty="0">
                <a:effectLst/>
                <a:latin typeface="Open Sans" panose="020B0606030504020204" pitchFamily="34" charset="0"/>
              </a:rPr>
              <a:t>Travel ERP Software Solution</a:t>
            </a:r>
            <a:endParaRPr lang="en-IN" sz="3200" b="1" dirty="0"/>
          </a:p>
        </p:txBody>
      </p:sp>
      <p:pic>
        <p:nvPicPr>
          <p:cNvPr id="10" name="Picture 9">
            <a:extLst>
              <a:ext uri="{FF2B5EF4-FFF2-40B4-BE49-F238E27FC236}">
                <a16:creationId xmlns:a16="http://schemas.microsoft.com/office/drawing/2014/main" id="{F93A374F-1FCB-0C03-1DD5-1C6CBC9BE2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91951" y="1224319"/>
            <a:ext cx="9608097" cy="4286250"/>
          </a:xfrm>
          <a:prstGeom prst="rect">
            <a:avLst/>
          </a:prstGeom>
        </p:spPr>
      </p:pic>
    </p:spTree>
    <p:extLst>
      <p:ext uri="{BB962C8B-B14F-4D97-AF65-F5344CB8AC3E}">
        <p14:creationId xmlns:p14="http://schemas.microsoft.com/office/powerpoint/2010/main" val="2159323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A49212-A2CE-F5D3-C10B-4071DC2483D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468A95F-E4B2-9AB6-DDE8-14E8D839A2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846" y="132693"/>
            <a:ext cx="2003619" cy="455886"/>
          </a:xfrm>
          <a:prstGeom prst="rect">
            <a:avLst/>
          </a:prstGeom>
        </p:spPr>
      </p:pic>
      <p:sp>
        <p:nvSpPr>
          <p:cNvPr id="3" name="TextBox 2">
            <a:extLst>
              <a:ext uri="{FF2B5EF4-FFF2-40B4-BE49-F238E27FC236}">
                <a16:creationId xmlns:a16="http://schemas.microsoft.com/office/drawing/2014/main" id="{43B72D3D-ED2A-D2B2-C499-37DE1BA0F362}"/>
              </a:ext>
            </a:extLst>
          </p:cNvPr>
          <p:cNvSpPr txBox="1"/>
          <p:nvPr/>
        </p:nvSpPr>
        <p:spPr>
          <a:xfrm>
            <a:off x="1135118" y="1052573"/>
            <a:ext cx="9753600" cy="4539512"/>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Features of Travel ERP Development: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Travel Portal Development-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Flights with live inventory with best fares and commissions.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SMS Gateway-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SMS gateway that sends the text message regarding booking confirmation and arrival and departure time.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Payment Gateways -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safe and risk free online transactions.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Customer Review -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Customer review for collecting the customers feedback and review regarding the travel facilities and their travel experience.</a:t>
            </a:r>
          </a:p>
        </p:txBody>
      </p:sp>
    </p:spTree>
    <p:extLst>
      <p:ext uri="{BB962C8B-B14F-4D97-AF65-F5344CB8AC3E}">
        <p14:creationId xmlns:p14="http://schemas.microsoft.com/office/powerpoint/2010/main" val="2784034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16FFD2-9F7D-43C9-6B94-E41516A2252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3593635-4120-283D-5554-0E39CA22F8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846" y="132693"/>
            <a:ext cx="2003619" cy="455886"/>
          </a:xfrm>
          <a:prstGeom prst="rect">
            <a:avLst/>
          </a:prstGeom>
        </p:spPr>
      </p:pic>
      <p:sp>
        <p:nvSpPr>
          <p:cNvPr id="3" name="TextBox 2">
            <a:extLst>
              <a:ext uri="{FF2B5EF4-FFF2-40B4-BE49-F238E27FC236}">
                <a16:creationId xmlns:a16="http://schemas.microsoft.com/office/drawing/2014/main" id="{5E76FB43-21FB-2E53-549B-51662B5799AB}"/>
              </a:ext>
            </a:extLst>
          </p:cNvPr>
          <p:cNvSpPr txBox="1"/>
          <p:nvPr/>
        </p:nvSpPr>
        <p:spPr>
          <a:xfrm>
            <a:off x="756744" y="360636"/>
            <a:ext cx="10909738" cy="5827621"/>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Benefits of Travel ERP Development: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Increased efficiency in processes: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efficiency in processes is increased as the system removes manual processes, and makes collection of data and information more efficiently and accurately.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Effective management: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ERP makes control of contracts with hotels to discuss optimal conditions, of vouchers for reservations and invoices.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Access to data: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There is quick and easy access to the data and information and also, the communication with the client in real time.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Increased security of data: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ERP system is secured and risk free as all the transactions taking place via ERP system can be tracked easily.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User friendliness: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is easier to use for the staff, as the system developed is user friendly and provides easier access to the data and generates specific reports.</a:t>
            </a:r>
          </a:p>
        </p:txBody>
      </p:sp>
    </p:spTree>
    <p:extLst>
      <p:ext uri="{BB962C8B-B14F-4D97-AF65-F5344CB8AC3E}">
        <p14:creationId xmlns:p14="http://schemas.microsoft.com/office/powerpoint/2010/main" val="3738092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F5D610-B453-5815-2C39-D37D2583CC9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71DB4C8-0717-54F6-E9FE-E665A2BB25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846" y="132693"/>
            <a:ext cx="2003619" cy="455886"/>
          </a:xfrm>
          <a:prstGeom prst="rect">
            <a:avLst/>
          </a:prstGeom>
        </p:spPr>
      </p:pic>
      <p:sp>
        <p:nvSpPr>
          <p:cNvPr id="3" name="TextBox 2">
            <a:extLst>
              <a:ext uri="{FF2B5EF4-FFF2-40B4-BE49-F238E27FC236}">
                <a16:creationId xmlns:a16="http://schemas.microsoft.com/office/drawing/2014/main" id="{A4B27565-8EA4-3DDD-BC59-274AB5E258C7}"/>
              </a:ext>
            </a:extLst>
          </p:cNvPr>
          <p:cNvSpPr txBox="1"/>
          <p:nvPr/>
        </p:nvSpPr>
        <p:spPr>
          <a:xfrm>
            <a:off x="807982" y="617781"/>
            <a:ext cx="10576035" cy="562243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adopting On Cloud Travel ERP software is a better option for growing enterprises in today’s dynamic business world?</a:t>
            </a:r>
          </a:p>
          <a:p>
            <a:pPr algn="just">
              <a:lnSpc>
                <a:spcPct val="107000"/>
              </a:lnSpc>
              <a:spcAft>
                <a:spcPts val="800"/>
              </a:spcAft>
              <a:buNone/>
            </a:pP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this in mind, Travelopro developed ERP software for the hospitality business. This system provides customized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business management solution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helps you to stay ahead of your competitors.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ERP software enables online businesses to reach customers globally and accept payments in various currencies in several ways. They can upload and manage complex price lists, special promotions, additional services, and policies.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Tourism ERP, customer services have to be of the highest level, accurate data about the customer and, all other various billing, taxing, accounting stuff have to be provided along with additional customer supervision services for travel companies.</a:t>
            </a:r>
          </a:p>
        </p:txBody>
      </p:sp>
    </p:spTree>
    <p:extLst>
      <p:ext uri="{BB962C8B-B14F-4D97-AF65-F5344CB8AC3E}">
        <p14:creationId xmlns:p14="http://schemas.microsoft.com/office/powerpoint/2010/main" val="3488545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B0DC10-4404-F32D-C0DC-149DCFBA2F9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CB40C35-11B7-E065-E80A-B5776412DF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846" y="132693"/>
            <a:ext cx="2003619" cy="455886"/>
          </a:xfrm>
          <a:prstGeom prst="rect">
            <a:avLst/>
          </a:prstGeom>
        </p:spPr>
      </p:pic>
      <p:sp>
        <p:nvSpPr>
          <p:cNvPr id="3" name="TextBox 2">
            <a:extLst>
              <a:ext uri="{FF2B5EF4-FFF2-40B4-BE49-F238E27FC236}">
                <a16:creationId xmlns:a16="http://schemas.microsoft.com/office/drawing/2014/main" id="{C696C4F8-60F9-2A56-8910-510BC70D1533}"/>
              </a:ext>
            </a:extLst>
          </p:cNvPr>
          <p:cNvSpPr txBox="1"/>
          <p:nvPr/>
        </p:nvSpPr>
        <p:spPr>
          <a:xfrm>
            <a:off x="609599" y="685234"/>
            <a:ext cx="10625959" cy="5812425"/>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solutions for the industry include solving business demands and increase revenue. With our next gen solutions, we renovate the IT infrastructure, reservation systems, customer service, and back office processes. Our IT solutions like customized ERPs for Travel Industry will reshape the overall travel experience by enabling self-service which traveler and operator both try to offer.</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Providing tailored services to each traveler becomes much easier with the ERP system and it gives personalized customer experience. Our system ensures more bookings and management of all the bookings effortlessly. ERP system helps the business to give more personalized support that enables users to create a better experience for the travelers.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avoid overbookings and duplication, this system allows you to monitor and manage bookings successfully. ERP software enables you to offer better customer service and serve more guests. As a result, ERP software for the hospitality industry will definitely increase business revenue. </a:t>
            </a:r>
          </a:p>
        </p:txBody>
      </p:sp>
    </p:spTree>
    <p:extLst>
      <p:ext uri="{BB962C8B-B14F-4D97-AF65-F5344CB8AC3E}">
        <p14:creationId xmlns:p14="http://schemas.microsoft.com/office/powerpoint/2010/main" val="3832222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3E9D34-5037-8A0A-B540-3183BC2390C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9FC4875-5300-A703-76BA-1930975047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846" y="132693"/>
            <a:ext cx="2003619" cy="455886"/>
          </a:xfrm>
          <a:prstGeom prst="rect">
            <a:avLst/>
          </a:prstGeom>
        </p:spPr>
      </p:pic>
      <p:sp>
        <p:nvSpPr>
          <p:cNvPr id="3" name="TextBox 2">
            <a:extLst>
              <a:ext uri="{FF2B5EF4-FFF2-40B4-BE49-F238E27FC236}">
                <a16:creationId xmlns:a16="http://schemas.microsoft.com/office/drawing/2014/main" id="{A4A5008F-7DE7-89E6-2FDA-EF7BB12C0AFE}"/>
              </a:ext>
            </a:extLst>
          </p:cNvPr>
          <p:cNvSpPr txBox="1"/>
          <p:nvPr/>
        </p:nvSpPr>
        <p:spPr>
          <a:xfrm>
            <a:off x="1051034" y="1467965"/>
            <a:ext cx="10089931" cy="41291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ERP software provides a perfectly functional integrated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back-office solution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increases operational efficiency and saves costs. Our ERP system is specially built to meet the unique requirements of the tour and travel sector. It covers both a single location hotel management and handling multi-site operations.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Travelopro, we believe in innovation both externally and internally, as a result of which we always advocate technology solutions that are advanced and provide the highest competitive advantage and value to our customers. No matter what your travel business or your idea is, we promise to empower it.</a:t>
            </a:r>
          </a:p>
        </p:txBody>
      </p:sp>
    </p:spTree>
    <p:extLst>
      <p:ext uri="{BB962C8B-B14F-4D97-AF65-F5344CB8AC3E}">
        <p14:creationId xmlns:p14="http://schemas.microsoft.com/office/powerpoint/2010/main" val="1478238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1CC5C3-8DA9-3498-7EF3-8AC138E9D7B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1B20FCA-7037-C8BE-F74B-A8E7AB8086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846" y="132693"/>
            <a:ext cx="2003619" cy="455886"/>
          </a:xfrm>
          <a:prstGeom prst="rect">
            <a:avLst/>
          </a:prstGeom>
        </p:spPr>
      </p:pic>
      <p:sp>
        <p:nvSpPr>
          <p:cNvPr id="3" name="TextBox 2">
            <a:extLst>
              <a:ext uri="{FF2B5EF4-FFF2-40B4-BE49-F238E27FC236}">
                <a16:creationId xmlns:a16="http://schemas.microsoft.com/office/drawing/2014/main" id="{F2A1BBA3-DF53-E5F2-97C2-5AA2AA6E382B}"/>
              </a:ext>
            </a:extLst>
          </p:cNvPr>
          <p:cNvSpPr txBox="1"/>
          <p:nvPr/>
        </p:nvSpPr>
        <p:spPr>
          <a:xfrm>
            <a:off x="1014248" y="890553"/>
            <a:ext cx="10163503" cy="5227265"/>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on cloud travel ERP solution is important for the online travel industry?</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ERP is a web-based Enterprise Resource Planning software that addresses and streamlines all back-office and front-office operations in the travel industry, with the goal of optimizing business management and systems to increase efficiency.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Travel ERP System eliminates the need to maintain multiple software systems, allowing departments to perform multiple functions simultaneously and efficiently.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the first ever cloud based travel ERP software which is very cost effective software solution for entire travel industry and is the best tool that shifts travel business towards complete automation.</a:t>
            </a:r>
          </a:p>
        </p:txBody>
      </p:sp>
    </p:spTree>
    <p:extLst>
      <p:ext uri="{BB962C8B-B14F-4D97-AF65-F5344CB8AC3E}">
        <p14:creationId xmlns:p14="http://schemas.microsoft.com/office/powerpoint/2010/main" val="3645169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17B3CD-6763-3505-371A-2F78A204D50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FE2D2CE-C50B-664C-C3D3-F75DAC2ADF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846" y="132693"/>
            <a:ext cx="2003619" cy="455886"/>
          </a:xfrm>
          <a:prstGeom prst="rect">
            <a:avLst/>
          </a:prstGeom>
        </p:spPr>
      </p:pic>
      <p:sp>
        <p:nvSpPr>
          <p:cNvPr id="3" name="TextBox 2">
            <a:extLst>
              <a:ext uri="{FF2B5EF4-FFF2-40B4-BE49-F238E27FC236}">
                <a16:creationId xmlns:a16="http://schemas.microsoft.com/office/drawing/2014/main" id="{16EDF538-D86F-E345-D81A-C234517CC69F}"/>
              </a:ext>
            </a:extLst>
          </p:cNvPr>
          <p:cNvSpPr txBox="1"/>
          <p:nvPr/>
        </p:nvSpPr>
        <p:spPr>
          <a:xfrm>
            <a:off x="914399" y="1015202"/>
            <a:ext cx="10037379"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ERP System assists travel businesses in automating manual processes, lowering operational costs, making travel processes faster and more accurate, and increasing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business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efficiency.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clients in over 36 countries across the globe, we provide premium enterprise level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software solutions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over 50+ global clients. We have earned a valuable reputation in the travel domain by relentlessly pursuing perfection and client satisfaction.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Cloud ERP is a complete, modern, cloud ERP suite that provides your teams with advanced capabilities, such as AI to automate the manual processes that slow them down, analytics to react to market shifts in real time, and automatic updates to stay current and gain a competitive advantage.</a:t>
            </a:r>
          </a:p>
        </p:txBody>
      </p:sp>
    </p:spTree>
    <p:extLst>
      <p:ext uri="{BB962C8B-B14F-4D97-AF65-F5344CB8AC3E}">
        <p14:creationId xmlns:p14="http://schemas.microsoft.com/office/powerpoint/2010/main" val="3532333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39D6DB-29FC-6C3B-8CBB-066ED86CF2B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B53EE24-68FE-EC06-0A33-D643DCB9C5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846" y="132693"/>
            <a:ext cx="2003619" cy="455886"/>
          </a:xfrm>
          <a:prstGeom prst="rect">
            <a:avLst/>
          </a:prstGeom>
        </p:spPr>
      </p:pic>
      <p:sp>
        <p:nvSpPr>
          <p:cNvPr id="3" name="TextBox 2">
            <a:extLst>
              <a:ext uri="{FF2B5EF4-FFF2-40B4-BE49-F238E27FC236}">
                <a16:creationId xmlns:a16="http://schemas.microsoft.com/office/drawing/2014/main" id="{B6D658BF-9C72-2AF7-CF3E-5D01C8188671}"/>
              </a:ext>
            </a:extLst>
          </p:cNvPr>
          <p:cNvSpPr txBox="1"/>
          <p:nvPr/>
        </p:nvSpPr>
        <p:spPr>
          <a:xfrm>
            <a:off x="1068522" y="1759600"/>
            <a:ext cx="9144000" cy="3338799"/>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software streamlines day-to-day processes, such as payroll, lead generation, reporting and human resources management, and provides travel agents, hoteliers and tour operators with the resources they need to handle their businesses.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our ERP system deployments and integrations, we've helped our travel and hospitality clients gain greater control of costs, improve visibility into financial performance across all entities, streamline complex processes like fixed assets management, and more. </a:t>
            </a:r>
          </a:p>
        </p:txBody>
      </p:sp>
    </p:spTree>
    <p:extLst>
      <p:ext uri="{BB962C8B-B14F-4D97-AF65-F5344CB8AC3E}">
        <p14:creationId xmlns:p14="http://schemas.microsoft.com/office/powerpoint/2010/main" val="4191378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2BB4F6-0ECE-884C-EDC6-CD16EA178BF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1141953-9D09-2180-E0DA-DF6A752F08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846" y="132693"/>
            <a:ext cx="2003619" cy="455886"/>
          </a:xfrm>
          <a:prstGeom prst="rect">
            <a:avLst/>
          </a:prstGeom>
        </p:spPr>
      </p:pic>
      <p:sp>
        <p:nvSpPr>
          <p:cNvPr id="3" name="TextBox 2">
            <a:extLst>
              <a:ext uri="{FF2B5EF4-FFF2-40B4-BE49-F238E27FC236}">
                <a16:creationId xmlns:a16="http://schemas.microsoft.com/office/drawing/2014/main" id="{560C817F-55A0-80F7-5CA8-1ADE7B4E05BD}"/>
              </a:ext>
            </a:extLst>
          </p:cNvPr>
          <p:cNvSpPr txBox="1"/>
          <p:nvPr/>
        </p:nvSpPr>
        <p:spPr>
          <a:xfrm>
            <a:off x="612227" y="233119"/>
            <a:ext cx="10967545" cy="601760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Wrapping Up: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ERP systems developed by Travelopro meet all the demands of modern travel companies. They enable travel organizations to give exceptional customer service, maintaining cooperation between the departments, securing the accomplishment of the daily work and providing structured information in real-time.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ERP is often called an all-rounder software because of its ability to integrate multiple functions and act as a single source of truth. It can provide the customer with a quick snapshot of transactions, budgeting, customer relationship, and facilitate communication with suppliers, vendors, and other third party agents seamlessly.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with best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Tour and Travel ERP Development Software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is especially developed for the travel sector. We construct our technology services in the way that delivers the substantial value for your routine Travel Software Development operations.</a:t>
            </a:r>
          </a:p>
        </p:txBody>
      </p:sp>
    </p:spTree>
    <p:extLst>
      <p:ext uri="{BB962C8B-B14F-4D97-AF65-F5344CB8AC3E}">
        <p14:creationId xmlns:p14="http://schemas.microsoft.com/office/powerpoint/2010/main" val="20187430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0E3737-D69E-4337-731C-D83FED5230C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68B3677-0150-841D-5979-8913A9EFDC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846" y="132693"/>
            <a:ext cx="2003619" cy="455886"/>
          </a:xfrm>
          <a:prstGeom prst="rect">
            <a:avLst/>
          </a:prstGeom>
        </p:spPr>
      </p:pic>
      <p:sp>
        <p:nvSpPr>
          <p:cNvPr id="3" name="TextBox 2">
            <a:extLst>
              <a:ext uri="{FF2B5EF4-FFF2-40B4-BE49-F238E27FC236}">
                <a16:creationId xmlns:a16="http://schemas.microsoft.com/office/drawing/2014/main" id="{449CA62B-CC31-1D2E-EFE3-A4ECD04431C3}"/>
              </a:ext>
            </a:extLst>
          </p:cNvPr>
          <p:cNvSpPr txBox="1"/>
          <p:nvPr/>
        </p:nvSpPr>
        <p:spPr>
          <a:xfrm>
            <a:off x="914400" y="1681281"/>
            <a:ext cx="9574924" cy="3338799"/>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ERP Software Solutions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covers all travel business process right from transaction handling, multiple sales channels – B2B, B2C, B2B2C. Our tech wizardry lets you focus on what matters and take prominent care of your open ERP Tours &amp; Travel management software, in order to boost business productivity.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professional will set-up and run the ERP system for you to see it at work. Being implemented adequately, the ERP system will bring your company to the next level of profit.</a:t>
            </a:r>
          </a:p>
        </p:txBody>
      </p:sp>
    </p:spTree>
    <p:extLst>
      <p:ext uri="{BB962C8B-B14F-4D97-AF65-F5344CB8AC3E}">
        <p14:creationId xmlns:p14="http://schemas.microsoft.com/office/powerpoint/2010/main" val="3301717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F50A64-C4C0-DAAB-230E-AFA220CEDDE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3588968-02D6-7DC2-1BF5-781DCA1AED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846" y="132693"/>
            <a:ext cx="2003619" cy="455886"/>
          </a:xfrm>
          <a:prstGeom prst="rect">
            <a:avLst/>
          </a:prstGeom>
        </p:spPr>
      </p:pic>
      <p:sp>
        <p:nvSpPr>
          <p:cNvPr id="3" name="TextBox 2">
            <a:extLst>
              <a:ext uri="{FF2B5EF4-FFF2-40B4-BE49-F238E27FC236}">
                <a16:creationId xmlns:a16="http://schemas.microsoft.com/office/drawing/2014/main" id="{1469F1B3-58C4-0608-4D00-4D4489E1285F}"/>
              </a:ext>
            </a:extLst>
          </p:cNvPr>
          <p:cNvSpPr txBox="1"/>
          <p:nvPr/>
        </p:nvSpPr>
        <p:spPr>
          <a:xfrm>
            <a:off x="730469" y="617781"/>
            <a:ext cx="10731062" cy="562243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Travel ERP And How It Can Help Your Business Grow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ERP -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Enterprise Resource Planning</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which is specially design for travel agency to automate front and back office operation in real time to easily manage their travel business.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Enterprise Resource Planning is a must for modern travel company. It facilitates the travel companies by helping them provide exceptional customer service, maintaining corporation a coordination between the departments. ERP systems helps in cost cutting and increase the company’s efficiency.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one of the world’s most advanced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web-based ERP systems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the travel industry, aims to maximize office management and systems with an eye toward increasing efficiency and productivity. We are an ERP (Enterprise Resource Planning) specially designed to help travel professionals manage their workflow.</a:t>
            </a:r>
          </a:p>
        </p:txBody>
      </p:sp>
    </p:spTree>
    <p:extLst>
      <p:ext uri="{BB962C8B-B14F-4D97-AF65-F5344CB8AC3E}">
        <p14:creationId xmlns:p14="http://schemas.microsoft.com/office/powerpoint/2010/main" val="40670150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FC14B8-72E6-9489-0EBB-174E29223D1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4AA7CBA-1450-C2D3-F981-2B8AE45C6D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846" y="132693"/>
            <a:ext cx="2003619" cy="455886"/>
          </a:xfrm>
          <a:prstGeom prst="rect">
            <a:avLst/>
          </a:prstGeom>
        </p:spPr>
      </p:pic>
      <p:sp>
        <p:nvSpPr>
          <p:cNvPr id="2" name="Title 1">
            <a:extLst>
              <a:ext uri="{FF2B5EF4-FFF2-40B4-BE49-F238E27FC236}">
                <a16:creationId xmlns:a16="http://schemas.microsoft.com/office/drawing/2014/main" id="{8F8E249A-19A0-8CDB-700F-69194397C97B}"/>
              </a:ext>
            </a:extLst>
          </p:cNvPr>
          <p:cNvSpPr txBox="1">
            <a:spLocks/>
          </p:cNvSpPr>
          <p:nvPr/>
        </p:nvSpPr>
        <p:spPr>
          <a:xfrm>
            <a:off x="601860" y="953126"/>
            <a:ext cx="10988280"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https://www.travelopro.com/travel-erp-software-solution.php</a:t>
            </a: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Bef>
                <a:spcPts val="0"/>
              </a:spcBef>
            </a:pPr>
            <a:endParaRPr lang="en-IN" sz="2800" b="1" u="sng"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8101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A4D942-54C9-9F59-554E-18D1D5BE21C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F915CF1-4988-C52A-E241-375814A9FB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846" y="132693"/>
            <a:ext cx="2003619" cy="455886"/>
          </a:xfrm>
          <a:prstGeom prst="rect">
            <a:avLst/>
          </a:prstGeom>
        </p:spPr>
      </p:pic>
      <p:sp>
        <p:nvSpPr>
          <p:cNvPr id="3" name="TextBox 2">
            <a:extLst>
              <a:ext uri="{FF2B5EF4-FFF2-40B4-BE49-F238E27FC236}">
                <a16:creationId xmlns:a16="http://schemas.microsoft.com/office/drawing/2014/main" id="{30BB5D3D-D557-4715-60F8-70F56B4F392F}"/>
              </a:ext>
            </a:extLst>
          </p:cNvPr>
          <p:cNvSpPr txBox="1"/>
          <p:nvPr/>
        </p:nvSpPr>
        <p:spPr>
          <a:xfrm>
            <a:off x="646386" y="917960"/>
            <a:ext cx="10899228" cy="5022080"/>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complete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ERP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managing your tour and travel business efficiently and in a user friendly manner. Crafted with utmost coherence, this software proves to be an end-to-end solution for all tour operators entire business related needs. Now grow and enhance your business with this multipurpose tour operator software.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It also provide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B2B and B2C Booking Systems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extranet system for hotels, tours, transfers, Channel Manager for Hotels, Own Contracting System. We have a strong travel supplier portfolio with 90+ suppliers ranging from hotels, flights channel managers, transfers, activities and payment gateways.</a:t>
            </a:r>
            <a:endParaRPr lang="en-IN" sz="2400" kern="1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ERP System helps travel businesses to automate manual processes, reduce cost of operations, makes travel process fast and accurate and increase efficiency in travel businesses.</a:t>
            </a:r>
          </a:p>
        </p:txBody>
      </p:sp>
    </p:spTree>
    <p:extLst>
      <p:ext uri="{BB962C8B-B14F-4D97-AF65-F5344CB8AC3E}">
        <p14:creationId xmlns:p14="http://schemas.microsoft.com/office/powerpoint/2010/main" val="238119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88D0DE-F8CB-C451-C00A-76EBCD321B3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31B8A19-44A1-C645-04F7-39723E1C2B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846" y="132693"/>
            <a:ext cx="2003619" cy="455886"/>
          </a:xfrm>
          <a:prstGeom prst="rect">
            <a:avLst/>
          </a:prstGeom>
        </p:spPr>
      </p:pic>
      <p:sp>
        <p:nvSpPr>
          <p:cNvPr id="3" name="TextBox 2">
            <a:extLst>
              <a:ext uri="{FF2B5EF4-FFF2-40B4-BE49-F238E27FC236}">
                <a16:creationId xmlns:a16="http://schemas.microsoft.com/office/drawing/2014/main" id="{0887CBAC-3BCA-F61A-D106-85DC7064BF23}"/>
              </a:ext>
            </a:extLst>
          </p:cNvPr>
          <p:cNvSpPr txBox="1"/>
          <p:nvPr/>
        </p:nvSpPr>
        <p:spPr>
          <a:xfrm>
            <a:off x="382067" y="588579"/>
            <a:ext cx="11427865" cy="6207597"/>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ERP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Tours &amp; Travel Management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caters to the end-to-end solutions integrating hotel booking, transportation support as well as all the tourism associated services for your customers, streamlining their journey to the maximum levels of leisure. Providing safe online transactions becomes another point of action for the Tour &amp; Travel Software System.</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Travelopro's highly experienced developers can create an ERP system from scratch. In addition, we can provide and develop custom integrations based on a client's needs.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ERP software platform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combines several business software types in a single interface.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Having worked with major customers from a variety of industries, we have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unrivaled</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knowledge of government and industry-specific issues. All our knowledge is incorporated in our portfolio of solutions, each accommodating our customers’ wishes and in our view providing the best solution to achieve their objectives. Those solutions combine the best experience incorporated in the products we implement and the successful project experience of our organization.</a:t>
            </a:r>
          </a:p>
        </p:txBody>
      </p:sp>
    </p:spTree>
    <p:extLst>
      <p:ext uri="{BB962C8B-B14F-4D97-AF65-F5344CB8AC3E}">
        <p14:creationId xmlns:p14="http://schemas.microsoft.com/office/powerpoint/2010/main" val="3117296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E78C5C-E857-A72C-43D2-F8674AD2FA9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EAAFEA1-D127-2F30-E0D5-48ABD2B4B4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846" y="132693"/>
            <a:ext cx="2003619" cy="455886"/>
          </a:xfrm>
          <a:prstGeom prst="rect">
            <a:avLst/>
          </a:prstGeom>
        </p:spPr>
      </p:pic>
      <p:sp>
        <p:nvSpPr>
          <p:cNvPr id="3" name="TextBox 2">
            <a:extLst>
              <a:ext uri="{FF2B5EF4-FFF2-40B4-BE49-F238E27FC236}">
                <a16:creationId xmlns:a16="http://schemas.microsoft.com/office/drawing/2014/main" id="{D2E1DFCC-BD3B-D01D-03A4-E7B75491CFF2}"/>
              </a:ext>
            </a:extLst>
          </p:cNvPr>
          <p:cNvSpPr txBox="1"/>
          <p:nvPr/>
        </p:nvSpPr>
        <p:spPr>
          <a:xfrm>
            <a:off x="882868" y="731860"/>
            <a:ext cx="10636469" cy="562243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Software For The Hospitality Industry/Software Solutions For Travel Industry</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ultimate goal of ERP system is to provide an independent platform that will act as a central workforce of an organization and improving the flow of data of all your business process.</a:t>
            </a:r>
          </a:p>
          <a:p>
            <a:pPr marL="342900" indent="-342900" algn="just">
              <a:lnSpc>
                <a:spcPct val="107000"/>
              </a:lnSpc>
              <a:spcAft>
                <a:spcPts val="800"/>
              </a:spcAft>
              <a:buFont typeface="Arial" panose="020B0604020202020204" pitchFamily="34" charset="0"/>
              <a:buChar char="•"/>
            </a:pPr>
            <a:r>
              <a:rPr lang="en-US" sz="2400" dirty="0"/>
              <a:t>Travelopro provides fully customized travel ERP software for travel agencies worldwide. We provide complete, custom-developed </a:t>
            </a:r>
            <a:r>
              <a:rPr lang="en-US" sz="2400" b="1" u="sng" dirty="0">
                <a:hlinkClick r:id="rId3" tooltip="https://www.travelopro.com/daniel-reyes.php"/>
              </a:rPr>
              <a:t>travel agency software</a:t>
            </a:r>
            <a:r>
              <a:rPr lang="en-US" sz="2400" b="1" dirty="0"/>
              <a:t> </a:t>
            </a:r>
            <a:r>
              <a:rPr lang="en-US" sz="2400" dirty="0"/>
              <a:t>with the modules Lead Management, Invoice Management, Booking Management, Contacts Management, Multi-Currency, Expense Management, Payments, Profit Management, Email Alerts, Itinerary, and Reports. Simple &amp; Powerful.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Travel ERP System helps travel agencies to address and streamline front and back office processes. This business automation solution caters to the demands of a travel business.</a:t>
            </a:r>
          </a:p>
        </p:txBody>
      </p:sp>
    </p:spTree>
    <p:extLst>
      <p:ext uri="{BB962C8B-B14F-4D97-AF65-F5344CB8AC3E}">
        <p14:creationId xmlns:p14="http://schemas.microsoft.com/office/powerpoint/2010/main" val="2759574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4F7104-FBC7-7CB0-84CC-F0DE8034AC4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1EC6B75-1287-3600-BDE9-DCB21D4D09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846" y="132693"/>
            <a:ext cx="2003619" cy="455886"/>
          </a:xfrm>
          <a:prstGeom prst="rect">
            <a:avLst/>
          </a:prstGeom>
        </p:spPr>
      </p:pic>
      <p:sp>
        <p:nvSpPr>
          <p:cNvPr id="3" name="TextBox 2">
            <a:extLst>
              <a:ext uri="{FF2B5EF4-FFF2-40B4-BE49-F238E27FC236}">
                <a16:creationId xmlns:a16="http://schemas.microsoft.com/office/drawing/2014/main" id="{77CC71EF-FD6E-9B78-EB60-C221B650EBDF}"/>
              </a:ext>
            </a:extLst>
          </p:cNvPr>
          <p:cNvSpPr txBox="1"/>
          <p:nvPr/>
        </p:nvSpPr>
        <p:spPr>
          <a:xfrm>
            <a:off x="630620" y="588579"/>
            <a:ext cx="10594428" cy="581242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ERP automate travel management system and make you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hassal</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free from daily routine task, analyse your sell, customers, employees activities, identify your valuable customer and increase more sell, generate more leads, improve overall efficiency of organisation, better control and quick access to wide range of data, improve data accuracy, streamlined overall organisation processes and lets travel agent, tour operators to access their resources from one place.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our experience and expertise in the travel and hospitality industry, we have implemented comprehensive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IT solutions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our clientele all around the globe which has directly offered the best of business results in terms of budget, effectiveness, productivity, customer satisfaction, sales, and further growth of the business.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Cloud ERP is provided with open source code and is also built in such way so that organizations with internal IT development teams can further enrich their installation and make changes or additions themselves.</a:t>
            </a:r>
          </a:p>
        </p:txBody>
      </p:sp>
    </p:spTree>
    <p:extLst>
      <p:ext uri="{BB962C8B-B14F-4D97-AF65-F5344CB8AC3E}">
        <p14:creationId xmlns:p14="http://schemas.microsoft.com/office/powerpoint/2010/main" val="2050101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6ADAEE-F51F-9D05-8C16-37530042831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0E3409C-C9D2-DBF6-1271-D4B1B85220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846" y="132693"/>
            <a:ext cx="2003619" cy="455886"/>
          </a:xfrm>
          <a:prstGeom prst="rect">
            <a:avLst/>
          </a:prstGeom>
        </p:spPr>
      </p:pic>
      <p:sp>
        <p:nvSpPr>
          <p:cNvPr id="3" name="TextBox 2">
            <a:extLst>
              <a:ext uri="{FF2B5EF4-FFF2-40B4-BE49-F238E27FC236}">
                <a16:creationId xmlns:a16="http://schemas.microsoft.com/office/drawing/2014/main" id="{BA317993-15D4-1D39-23BC-BE8AB58288DA}"/>
              </a:ext>
            </a:extLst>
          </p:cNvPr>
          <p:cNvSpPr txBox="1"/>
          <p:nvPr/>
        </p:nvSpPr>
        <p:spPr>
          <a:xfrm>
            <a:off x="956440" y="1166842"/>
            <a:ext cx="9469821" cy="4231736"/>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Along with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Cloud ERP</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our state-of-the-art software framework and platform, that we developed and matured in-house, putting together all our knowledge and experience.</a:t>
            </a:r>
            <a:endParaRPr lang="en-IN" sz="2400"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way, our web-based ERP solution provides many advantages at a remarkably lower total cost of ownership and avoids in a brilliant way all the complexities conventional,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monilithic</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ERP systems face.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any industry, it will approach as an opportunity for business to completely transform how it uses and pays for information technology. This will help to maintain a feasible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ERP application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based on cloud so that you may face less risk while managing the ERP application.</a:t>
            </a:r>
          </a:p>
        </p:txBody>
      </p:sp>
    </p:spTree>
    <p:extLst>
      <p:ext uri="{BB962C8B-B14F-4D97-AF65-F5344CB8AC3E}">
        <p14:creationId xmlns:p14="http://schemas.microsoft.com/office/powerpoint/2010/main" val="615010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DAC1C-8407-1621-A594-5C25EDE3EED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AC5B7D6-1CA3-3D82-9DCF-F1CFB90A91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846" y="132693"/>
            <a:ext cx="2003619" cy="455886"/>
          </a:xfrm>
          <a:prstGeom prst="rect">
            <a:avLst/>
          </a:prstGeom>
        </p:spPr>
      </p:pic>
      <p:sp>
        <p:nvSpPr>
          <p:cNvPr id="3" name="TextBox 2">
            <a:extLst>
              <a:ext uri="{FF2B5EF4-FFF2-40B4-BE49-F238E27FC236}">
                <a16:creationId xmlns:a16="http://schemas.microsoft.com/office/drawing/2014/main" id="{1027117D-530C-0824-3F66-75F146453A0B}"/>
              </a:ext>
            </a:extLst>
          </p:cNvPr>
          <p:cNvSpPr txBox="1"/>
          <p:nvPr/>
        </p:nvSpPr>
        <p:spPr>
          <a:xfrm>
            <a:off x="830317" y="807769"/>
            <a:ext cx="10531366" cy="5242461"/>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CHOOSE US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WIDE SECURITY</a:t>
            </a:r>
          </a:p>
          <a:p>
            <a:pPr algn="just">
              <a:lnSpc>
                <a:spcPct val="107000"/>
              </a:lnSpc>
              <a:spcAft>
                <a:spcPts val="800"/>
              </a:spcAft>
              <a:buNone/>
            </a:pP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Travel ERP Software are widely secured from malicious attack. They code the website with secure, encrypt and strong architecture.</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WIDE FLEXIBILITY</a:t>
            </a:r>
          </a:p>
          <a:p>
            <a:pPr algn="just">
              <a:lnSpc>
                <a:spcPct val="107000"/>
              </a:lnSpc>
              <a:spcAft>
                <a:spcPts val="800"/>
              </a:spcAft>
              <a:buNone/>
            </a:pP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Travel Agency Software are creative thoughts to design the website with a wide range of videos and graphics.</a:t>
            </a:r>
          </a:p>
        </p:txBody>
      </p:sp>
    </p:spTree>
    <p:extLst>
      <p:ext uri="{BB962C8B-B14F-4D97-AF65-F5344CB8AC3E}">
        <p14:creationId xmlns:p14="http://schemas.microsoft.com/office/powerpoint/2010/main" val="3475808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C4B849-2877-1677-3AB7-B05AE6731D4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AB02443-453F-4518-7C58-FAB5BDA6E2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846" y="132693"/>
            <a:ext cx="2003619" cy="455886"/>
          </a:xfrm>
          <a:prstGeom prst="rect">
            <a:avLst/>
          </a:prstGeom>
        </p:spPr>
      </p:pic>
      <p:sp>
        <p:nvSpPr>
          <p:cNvPr id="3" name="TextBox 2">
            <a:extLst>
              <a:ext uri="{FF2B5EF4-FFF2-40B4-BE49-F238E27FC236}">
                <a16:creationId xmlns:a16="http://schemas.microsoft.com/office/drawing/2014/main" id="{3B45A7EF-836B-A872-55D2-55223EECBB38}"/>
              </a:ext>
            </a:extLst>
          </p:cNvPr>
          <p:cNvSpPr txBox="1"/>
          <p:nvPr/>
        </p:nvSpPr>
        <p:spPr>
          <a:xfrm>
            <a:off x="1014248" y="1182026"/>
            <a:ext cx="10163503" cy="4642105"/>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DEPLOYING WIDE EXTENSION</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develop Travel ERP Software with an extensive range of extensions &amp; libraries and you can integrate every newest extension, modules and plugins for the project.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WIDE DATABASE SUPPORT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a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complate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support 24*7 make sure website and application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dont</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have a down time</a:t>
            </a:r>
          </a:p>
        </p:txBody>
      </p:sp>
    </p:spTree>
    <p:extLst>
      <p:ext uri="{BB962C8B-B14F-4D97-AF65-F5344CB8AC3E}">
        <p14:creationId xmlns:p14="http://schemas.microsoft.com/office/powerpoint/2010/main" val="16833106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19</TotalTime>
  <Words>2192</Words>
  <Application>Microsoft Office PowerPoint</Application>
  <PresentationFormat>Widescreen</PresentationFormat>
  <Paragraphs>88</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Light</vt:lpstr>
      <vt:lpstr>Open Sans</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3</cp:revision>
  <dcterms:created xsi:type="dcterms:W3CDTF">2025-09-12T10:01:10Z</dcterms:created>
  <dcterms:modified xsi:type="dcterms:W3CDTF">2025-09-12T12:47:51Z</dcterms:modified>
</cp:coreProperties>
</file>