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6"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3" d="100"/>
          <a:sy n="73" d="100"/>
        </p:scale>
        <p:origin x="107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2C394553-09C9-4CD6-A6A3-BAB819A2CE43}" type="datetimeFigureOut">
              <a:rPr lang="en-IN" smtClean="0"/>
              <a:t>10-09-2025</a:t>
            </a:fld>
            <a:endParaRPr lang="en-IN"/>
          </a:p>
        </p:txBody>
      </p:sp>
      <p:sp>
        <p:nvSpPr>
          <p:cNvPr id="5" name="Footer Placeholder 4"/>
          <p:cNvSpPr>
            <a:spLocks noGrp="1"/>
          </p:cNvSpPr>
          <p:nvPr>
            <p:ph type="ftr" sz="quarter" idx="11"/>
          </p:nvPr>
        </p:nvSpPr>
        <p:spPr>
          <a:xfrm>
            <a:off x="3962399" y="5870575"/>
            <a:ext cx="4893958" cy="377825"/>
          </a:xfrm>
        </p:spPr>
        <p:txBody>
          <a:bodyPr/>
          <a:lstStyle/>
          <a:p>
            <a:endParaRPr lang="en-IN"/>
          </a:p>
        </p:txBody>
      </p:sp>
      <p:sp>
        <p:nvSpPr>
          <p:cNvPr id="6" name="Slide Number Placeholder 5"/>
          <p:cNvSpPr>
            <a:spLocks noGrp="1"/>
          </p:cNvSpPr>
          <p:nvPr>
            <p:ph type="sldNum" sz="quarter" idx="12"/>
          </p:nvPr>
        </p:nvSpPr>
        <p:spPr>
          <a:xfrm>
            <a:off x="10608958" y="5870575"/>
            <a:ext cx="551167" cy="377825"/>
          </a:xfrm>
        </p:spPr>
        <p:txBody>
          <a:bodyPr/>
          <a:lstStyle/>
          <a:p>
            <a:fld id="{DAB640C6-580E-4D11-900E-A811DE07B908}" type="slidenum">
              <a:rPr lang="en-IN" smtClean="0"/>
              <a:t>‹#›</a:t>
            </a:fld>
            <a:endParaRPr lang="en-IN"/>
          </a:p>
        </p:txBody>
      </p:sp>
    </p:spTree>
    <p:extLst>
      <p:ext uri="{BB962C8B-B14F-4D97-AF65-F5344CB8AC3E}">
        <p14:creationId xmlns:p14="http://schemas.microsoft.com/office/powerpoint/2010/main" val="395646399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C394553-09C9-4CD6-A6A3-BAB819A2CE43}" type="datetimeFigureOut">
              <a:rPr lang="en-IN" smtClean="0"/>
              <a:t>10-09-2025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AB640C6-580E-4D11-900E-A811DE07B908}" type="slidenum">
              <a:rPr lang="en-IN" smtClean="0"/>
              <a:t>‹#›</a:t>
            </a:fld>
            <a:endParaRPr lang="en-IN"/>
          </a:p>
        </p:txBody>
      </p:sp>
    </p:spTree>
    <p:extLst>
      <p:ext uri="{BB962C8B-B14F-4D97-AF65-F5344CB8AC3E}">
        <p14:creationId xmlns:p14="http://schemas.microsoft.com/office/powerpoint/2010/main" val="841607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394553-09C9-4CD6-A6A3-BAB819A2CE43}" type="datetimeFigureOut">
              <a:rPr lang="en-IN" smtClean="0"/>
              <a:t>10-09-2025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AB640C6-580E-4D11-900E-A811DE07B908}" type="slidenum">
              <a:rPr lang="en-IN" smtClean="0"/>
              <a:t>‹#›</a:t>
            </a:fld>
            <a:endParaRPr lang="en-IN"/>
          </a:p>
        </p:txBody>
      </p:sp>
    </p:spTree>
    <p:extLst>
      <p:ext uri="{BB962C8B-B14F-4D97-AF65-F5344CB8AC3E}">
        <p14:creationId xmlns:p14="http://schemas.microsoft.com/office/powerpoint/2010/main" val="5296495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394553-09C9-4CD6-A6A3-BAB819A2CE43}" type="datetimeFigureOut">
              <a:rPr lang="en-IN" smtClean="0"/>
              <a:t>10-09-2025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AB640C6-580E-4D11-900E-A811DE07B908}" type="slidenum">
              <a:rPr lang="en-IN" smtClean="0"/>
              <a:t>‹#›</a:t>
            </a:fld>
            <a:endParaRPr lang="en-IN"/>
          </a:p>
        </p:txBody>
      </p:sp>
    </p:spTree>
    <p:extLst>
      <p:ext uri="{BB962C8B-B14F-4D97-AF65-F5344CB8AC3E}">
        <p14:creationId xmlns:p14="http://schemas.microsoft.com/office/powerpoint/2010/main" val="5676361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394553-09C9-4CD6-A6A3-BAB819A2CE43}" type="datetimeFigureOut">
              <a:rPr lang="en-IN" smtClean="0"/>
              <a:t>10-09-2025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AB640C6-580E-4D11-900E-A811DE07B908}" type="slidenum">
              <a:rPr lang="en-IN" smtClean="0"/>
              <a:t>‹#›</a:t>
            </a:fld>
            <a:endParaRPr lang="en-IN"/>
          </a:p>
        </p:txBody>
      </p:sp>
    </p:spTree>
    <p:extLst>
      <p:ext uri="{BB962C8B-B14F-4D97-AF65-F5344CB8AC3E}">
        <p14:creationId xmlns:p14="http://schemas.microsoft.com/office/powerpoint/2010/main" val="4101167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394553-09C9-4CD6-A6A3-BAB819A2CE43}" type="datetimeFigureOut">
              <a:rPr lang="en-IN" smtClean="0"/>
              <a:t>10-09-2025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AB640C6-580E-4D11-900E-A811DE07B908}" type="slidenum">
              <a:rPr lang="en-IN" smtClean="0"/>
              <a:t>‹#›</a:t>
            </a:fld>
            <a:endParaRPr lang="en-IN"/>
          </a:p>
        </p:txBody>
      </p:sp>
    </p:spTree>
    <p:extLst>
      <p:ext uri="{BB962C8B-B14F-4D97-AF65-F5344CB8AC3E}">
        <p14:creationId xmlns:p14="http://schemas.microsoft.com/office/powerpoint/2010/main" val="13734712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394553-09C9-4CD6-A6A3-BAB819A2CE43}" type="datetimeFigureOut">
              <a:rPr lang="en-IN" smtClean="0"/>
              <a:t>10-09-2025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AB640C6-580E-4D11-900E-A811DE07B908}" type="slidenum">
              <a:rPr lang="en-IN" smtClean="0"/>
              <a:t>‹#›</a:t>
            </a:fld>
            <a:endParaRPr lang="en-IN"/>
          </a:p>
        </p:txBody>
      </p:sp>
    </p:spTree>
    <p:extLst>
      <p:ext uri="{BB962C8B-B14F-4D97-AF65-F5344CB8AC3E}">
        <p14:creationId xmlns:p14="http://schemas.microsoft.com/office/powerpoint/2010/main" val="39168346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394553-09C9-4CD6-A6A3-BAB819A2CE43}" type="datetimeFigureOut">
              <a:rPr lang="en-IN" smtClean="0"/>
              <a:t>10-09-2025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AB640C6-580E-4D11-900E-A811DE07B908}" type="slidenum">
              <a:rPr lang="en-IN" smtClean="0"/>
              <a:t>‹#›</a:t>
            </a:fld>
            <a:endParaRPr lang="en-IN"/>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37182695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394553-09C9-4CD6-A6A3-BAB819A2CE43}" type="datetimeFigureOut">
              <a:rPr lang="en-IN" smtClean="0"/>
              <a:t>10-09-2025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AB640C6-580E-4D11-900E-A811DE07B908}" type="slidenum">
              <a:rPr lang="en-IN" smtClean="0"/>
              <a:t>‹#›</a:t>
            </a:fld>
            <a:endParaRPr lang="en-IN"/>
          </a:p>
        </p:txBody>
      </p:sp>
    </p:spTree>
    <p:extLst>
      <p:ext uri="{BB962C8B-B14F-4D97-AF65-F5344CB8AC3E}">
        <p14:creationId xmlns:p14="http://schemas.microsoft.com/office/powerpoint/2010/main" val="2148338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394553-09C9-4CD6-A6A3-BAB819A2CE43}" type="datetimeFigureOut">
              <a:rPr lang="en-IN" smtClean="0"/>
              <a:t>10-09-2025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AB640C6-580E-4D11-900E-A811DE07B908}" type="slidenum">
              <a:rPr lang="en-IN" smtClean="0"/>
              <a:t>‹#›</a:t>
            </a:fld>
            <a:endParaRPr lang="en-IN"/>
          </a:p>
        </p:txBody>
      </p:sp>
    </p:spTree>
    <p:extLst>
      <p:ext uri="{BB962C8B-B14F-4D97-AF65-F5344CB8AC3E}">
        <p14:creationId xmlns:p14="http://schemas.microsoft.com/office/powerpoint/2010/main" val="4028574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394553-09C9-4CD6-A6A3-BAB819A2CE43}" type="datetimeFigureOut">
              <a:rPr lang="en-IN" smtClean="0"/>
              <a:t>10-09-2025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AB640C6-580E-4D11-900E-A811DE07B908}" type="slidenum">
              <a:rPr lang="en-IN" smtClean="0"/>
              <a:t>‹#›</a:t>
            </a:fld>
            <a:endParaRPr lang="en-IN"/>
          </a:p>
        </p:txBody>
      </p:sp>
    </p:spTree>
    <p:extLst>
      <p:ext uri="{BB962C8B-B14F-4D97-AF65-F5344CB8AC3E}">
        <p14:creationId xmlns:p14="http://schemas.microsoft.com/office/powerpoint/2010/main" val="3736454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394553-09C9-4CD6-A6A3-BAB819A2CE43}" type="datetimeFigureOut">
              <a:rPr lang="en-IN" smtClean="0"/>
              <a:t>10-09-2025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AB640C6-580E-4D11-900E-A811DE07B908}" type="slidenum">
              <a:rPr lang="en-IN" smtClean="0"/>
              <a:t>‹#›</a:t>
            </a:fld>
            <a:endParaRPr lang="en-IN"/>
          </a:p>
        </p:txBody>
      </p:sp>
    </p:spTree>
    <p:extLst>
      <p:ext uri="{BB962C8B-B14F-4D97-AF65-F5344CB8AC3E}">
        <p14:creationId xmlns:p14="http://schemas.microsoft.com/office/powerpoint/2010/main" val="4085643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394553-09C9-4CD6-A6A3-BAB819A2CE43}" type="datetimeFigureOut">
              <a:rPr lang="en-IN" smtClean="0"/>
              <a:t>10-09-2025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AB640C6-580E-4D11-900E-A811DE07B908}" type="slidenum">
              <a:rPr lang="en-IN" smtClean="0"/>
              <a:t>‹#›</a:t>
            </a:fld>
            <a:endParaRPr lang="en-IN"/>
          </a:p>
        </p:txBody>
      </p:sp>
    </p:spTree>
    <p:extLst>
      <p:ext uri="{BB962C8B-B14F-4D97-AF65-F5344CB8AC3E}">
        <p14:creationId xmlns:p14="http://schemas.microsoft.com/office/powerpoint/2010/main" val="14483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394553-09C9-4CD6-A6A3-BAB819A2CE43}" type="datetimeFigureOut">
              <a:rPr lang="en-IN" smtClean="0"/>
              <a:t>10-09-2025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AB640C6-580E-4D11-900E-A811DE07B908}" type="slidenum">
              <a:rPr lang="en-IN" smtClean="0"/>
              <a:t>‹#›</a:t>
            </a:fld>
            <a:endParaRPr lang="en-IN"/>
          </a:p>
        </p:txBody>
      </p:sp>
    </p:spTree>
    <p:extLst>
      <p:ext uri="{BB962C8B-B14F-4D97-AF65-F5344CB8AC3E}">
        <p14:creationId xmlns:p14="http://schemas.microsoft.com/office/powerpoint/2010/main" val="92265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2C394553-09C9-4CD6-A6A3-BAB819A2CE43}" type="datetimeFigureOut">
              <a:rPr lang="en-IN" smtClean="0"/>
              <a:t>10-09-2025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AB640C6-580E-4D11-900E-A811DE07B908}" type="slidenum">
              <a:rPr lang="en-IN" smtClean="0"/>
              <a:t>‹#›</a:t>
            </a:fld>
            <a:endParaRPr lang="en-IN"/>
          </a:p>
        </p:txBody>
      </p:sp>
    </p:spTree>
    <p:extLst>
      <p:ext uri="{BB962C8B-B14F-4D97-AF65-F5344CB8AC3E}">
        <p14:creationId xmlns:p14="http://schemas.microsoft.com/office/powerpoint/2010/main" val="331042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C394553-09C9-4CD6-A6A3-BAB819A2CE43}" type="datetimeFigureOut">
              <a:rPr lang="en-IN" smtClean="0"/>
              <a:t>10-09-2025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AB640C6-580E-4D11-900E-A811DE07B908}" type="slidenum">
              <a:rPr lang="en-IN" smtClean="0"/>
              <a:t>‹#›</a:t>
            </a:fld>
            <a:endParaRPr lang="en-IN"/>
          </a:p>
        </p:txBody>
      </p:sp>
    </p:spTree>
    <p:extLst>
      <p:ext uri="{BB962C8B-B14F-4D97-AF65-F5344CB8AC3E}">
        <p14:creationId xmlns:p14="http://schemas.microsoft.com/office/powerpoint/2010/main" val="1441809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C394553-09C9-4CD6-A6A3-BAB819A2CE43}" type="datetimeFigureOut">
              <a:rPr lang="en-IN" smtClean="0"/>
              <a:t>10-09-2025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AB640C6-580E-4D11-900E-A811DE07B908}" type="slidenum">
              <a:rPr lang="en-IN" smtClean="0"/>
              <a:t>‹#›</a:t>
            </a:fld>
            <a:endParaRPr lang="en-IN"/>
          </a:p>
        </p:txBody>
      </p:sp>
    </p:spTree>
    <p:extLst>
      <p:ext uri="{BB962C8B-B14F-4D97-AF65-F5344CB8AC3E}">
        <p14:creationId xmlns:p14="http://schemas.microsoft.com/office/powerpoint/2010/main" val="3828248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C394553-09C9-4CD6-A6A3-BAB819A2CE43}" type="datetimeFigureOut">
              <a:rPr lang="en-IN" smtClean="0"/>
              <a:t>10-09-2025</a:t>
            </a:fld>
            <a:endParaRPr lang="en-IN"/>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N"/>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AB640C6-580E-4D11-900E-A811DE07B908}" type="slidenum">
              <a:rPr lang="en-IN" smtClean="0"/>
              <a:t>‹#›</a:t>
            </a:fld>
            <a:endParaRPr lang="en-IN"/>
          </a:p>
        </p:txBody>
      </p:sp>
    </p:spTree>
    <p:extLst>
      <p:ext uri="{BB962C8B-B14F-4D97-AF65-F5344CB8AC3E}">
        <p14:creationId xmlns:p14="http://schemas.microsoft.com/office/powerpoint/2010/main" val="126956129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mailto:contact@travelopro.com"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www.travelopro.com/travalco.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www.travelopro.com/tour-travel-website.php"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www.travelopro.com/web-hotelier.php" TargetMode="External"/><Relationship Id="rId3" Type="http://schemas.openxmlformats.org/officeDocument/2006/relationships/hyperlink" Target="https://www.travelopro.com/you-travel.php" TargetMode="External"/><Relationship Id="rId7" Type="http://schemas.openxmlformats.org/officeDocument/2006/relationships/hyperlink" Target="https://www.travelopro.com/white-label-booking-software.php" TargetMode="External"/><Relationship Id="rId2"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hyperlink" Target="https://www.travelopro.com/white-sands-tours-travel.php" TargetMode="External"/><Relationship Id="rId5" Type="http://schemas.openxmlformats.org/officeDocument/2006/relationships/hyperlink" Target="https://www.travelopro.com/within-earth.php" TargetMode="External"/><Relationship Id="rId4" Type="http://schemas.openxmlformats.org/officeDocument/2006/relationships/hyperlink" Target="https://www.travelopro.com/world-hotel-link.php"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s://travelopro834719371.wordpress.com/2019/09/09/travel-portal-development/"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https://www.travelopro.com/amadeus-api-integration.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mailto:contact@travelopro.com"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travelopro.com/web-development-company.php" TargetMode="External"/><Relationship Id="rId2" Type="http://schemas.openxmlformats.org/officeDocument/2006/relationships/image" Target="../media/image4.jpg"/><Relationship Id="rId1" Type="http://schemas.openxmlformats.org/officeDocument/2006/relationships/slideLayout" Target="../slideLayouts/slideLayout1.xml"/><Relationship Id="rId5" Type="http://schemas.openxmlformats.org/officeDocument/2006/relationships/hyperlink" Target="https://www.travelopro.com/volaris.php" TargetMode="External"/><Relationship Id="rId4" Type="http://schemas.openxmlformats.org/officeDocument/2006/relationships/hyperlink" Target="https://www.travelopro.com/web-application-development-services.php"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travelopro.com/viva-aerobus.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travelopro.com/amadeus-booking-software.php" TargetMode="External"/><Relationship Id="rId2" Type="http://schemas.openxmlformats.org/officeDocument/2006/relationships/image" Target="../media/image4.jpg"/><Relationship Id="rId1" Type="http://schemas.openxmlformats.org/officeDocument/2006/relationships/slideLayout" Target="../slideLayouts/slideLayout1.xml"/><Relationship Id="rId5" Type="http://schemas.openxmlformats.org/officeDocument/2006/relationships/hyperlink" Target="https://www.travelopro.com/viajes-olympia.php" TargetMode="External"/><Relationship Id="rId4" Type="http://schemas.openxmlformats.org/officeDocument/2006/relationships/hyperlink" Target="https://www.travelopro.com/airpay.php"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travelopro.com/payment-gateway-integration.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travelopro.com/travel-reservation-software.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travelopro.com/travel-itinerary-api.php" TargetMode="External"/><Relationship Id="rId2" Type="http://schemas.openxmlformats.org/officeDocument/2006/relationships/image" Target="../media/image4.jpg"/><Relationship Id="rId1" Type="http://schemas.openxmlformats.org/officeDocument/2006/relationships/slideLayout" Target="../slideLayouts/slideLayout1.xml"/><Relationship Id="rId5" Type="http://schemas.openxmlformats.org/officeDocument/2006/relationships/hyperlink" Target="https://www.travelopro.com/travel-cube.php" TargetMode="External"/><Relationship Id="rId4" Type="http://schemas.openxmlformats.org/officeDocument/2006/relationships/hyperlink" Target="https://www.travelopro.com/travel-guru.php"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12B47BF-E7BC-3840-3D05-A9F2773718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9362" y="164224"/>
            <a:ext cx="1905493" cy="433559"/>
          </a:xfrm>
          <a:prstGeom prst="rect">
            <a:avLst/>
          </a:prstGeom>
        </p:spPr>
      </p:pic>
      <p:sp>
        <p:nvSpPr>
          <p:cNvPr id="7" name="TextBox 6">
            <a:extLst>
              <a:ext uri="{FF2B5EF4-FFF2-40B4-BE49-F238E27FC236}">
                <a16:creationId xmlns:a16="http://schemas.microsoft.com/office/drawing/2014/main" id="{6C44FC17-51C5-5F75-AFA5-2240EDA59BF5}"/>
              </a:ext>
            </a:extLst>
          </p:cNvPr>
          <p:cNvSpPr txBox="1"/>
          <p:nvPr/>
        </p:nvSpPr>
        <p:spPr>
          <a:xfrm>
            <a:off x="3048000" y="48838"/>
            <a:ext cx="6096000" cy="769441"/>
          </a:xfrm>
          <a:prstGeom prst="rect">
            <a:avLst/>
          </a:prstGeom>
          <a:noFill/>
        </p:spPr>
        <p:txBody>
          <a:bodyPr wrap="square">
            <a:spAutoFit/>
          </a:bodyPr>
          <a:lstStyle/>
          <a:p>
            <a:r>
              <a:rPr lang="en-IN" sz="4400" b="1" dirty="0"/>
              <a:t>Amadeus API Integration</a:t>
            </a:r>
          </a:p>
        </p:txBody>
      </p:sp>
      <p:pic>
        <p:nvPicPr>
          <p:cNvPr id="10" name="Picture 9">
            <a:extLst>
              <a:ext uri="{FF2B5EF4-FFF2-40B4-BE49-F238E27FC236}">
                <a16:creationId xmlns:a16="http://schemas.microsoft.com/office/drawing/2014/main" id="{DB104522-016C-D9FB-CC59-0A2765AA68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39917" y="984867"/>
            <a:ext cx="9312165" cy="4755228"/>
          </a:xfrm>
          <a:prstGeom prst="rect">
            <a:avLst/>
          </a:prstGeom>
        </p:spPr>
      </p:pic>
      <p:sp>
        <p:nvSpPr>
          <p:cNvPr id="11" name="TextBox 10">
            <a:extLst>
              <a:ext uri="{FF2B5EF4-FFF2-40B4-BE49-F238E27FC236}">
                <a16:creationId xmlns:a16="http://schemas.microsoft.com/office/drawing/2014/main" id="{2EA98A83-661E-5C23-1B91-B41C5D40FD3A}"/>
              </a:ext>
            </a:extLst>
          </p:cNvPr>
          <p:cNvSpPr txBox="1"/>
          <p:nvPr/>
        </p:nvSpPr>
        <p:spPr>
          <a:xfrm>
            <a:off x="4419297" y="5906684"/>
            <a:ext cx="3820813" cy="7078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2000" b="1">
                <a:latin typeface="Calibri" panose="020F0502020204030204" pitchFamily="34" charset="0"/>
                <a:ea typeface="Calibri" panose="020F0502020204030204" pitchFamily="34" charset="0"/>
                <a:cs typeface="Calibri" panose="020F0502020204030204" pitchFamily="34" charset="0"/>
              </a:rPr>
              <a:t>Email id : </a:t>
            </a:r>
            <a:r>
              <a:rPr lang="en-IN" sz="2000">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contact@travelopro.com</a:t>
            </a:r>
            <a:endParaRPr lang="en-IN" sz="2000">
              <a:latin typeface="Calibri" panose="020F0502020204030204" pitchFamily="34" charset="0"/>
              <a:ea typeface="Calibri" panose="020F0502020204030204" pitchFamily="34" charset="0"/>
              <a:cs typeface="Calibri" panose="020F0502020204030204" pitchFamily="34" charset="0"/>
            </a:endParaRPr>
          </a:p>
          <a:p>
            <a:r>
              <a:rPr lang="en-IN" sz="2000" b="1">
                <a:latin typeface="Calibri" panose="020F0502020204030204" pitchFamily="34" charset="0"/>
                <a:ea typeface="Calibri" panose="020F0502020204030204" pitchFamily="34" charset="0"/>
                <a:cs typeface="Calibri" panose="020F0502020204030204" pitchFamily="34" charset="0"/>
              </a:rPr>
              <a:t>Phone No : </a:t>
            </a:r>
            <a:r>
              <a:rPr lang="en-GB" sz="2000" b="1">
                <a:latin typeface="Calibri" panose="020F0502020204030204" pitchFamily="34" charset="0"/>
                <a:ea typeface="Calibri" panose="020F0502020204030204" pitchFamily="34" charset="0"/>
                <a:cs typeface="Calibri" panose="020F0502020204030204" pitchFamily="34" charset="0"/>
              </a:rPr>
              <a:t>98455 66441</a:t>
            </a:r>
            <a:endParaRPr lang="en-IN" sz="2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15630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959F86-254F-4277-A611-AA1EC2AE98C1}"/>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A723C0B2-6C96-9DC8-55EF-88D4C03A94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9362" y="164224"/>
            <a:ext cx="1905493" cy="433559"/>
          </a:xfrm>
          <a:prstGeom prst="rect">
            <a:avLst/>
          </a:prstGeom>
        </p:spPr>
      </p:pic>
      <p:sp>
        <p:nvSpPr>
          <p:cNvPr id="3" name="TextBox 2">
            <a:extLst>
              <a:ext uri="{FF2B5EF4-FFF2-40B4-BE49-F238E27FC236}">
                <a16:creationId xmlns:a16="http://schemas.microsoft.com/office/drawing/2014/main" id="{7AB43DB2-58BE-55F3-1D2C-89AB758DC41E}"/>
              </a:ext>
            </a:extLst>
          </p:cNvPr>
          <p:cNvSpPr txBox="1"/>
          <p:nvPr/>
        </p:nvSpPr>
        <p:spPr>
          <a:xfrm>
            <a:off x="1135116" y="1520736"/>
            <a:ext cx="10089931" cy="4231736"/>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GDS encourage to distribute the services so that the target audience or clients may get the covet result out of it. In the world of travel, Amadeus API Integration is one of the oldest and credible technologies.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We at Travelopro encourage in contributing the complete and the most effective GDS Integration Solution so that the service suppliers and the travellers may get the maximum prosperity out of it.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With the Amadeus API Integration Solution at your travel website, you can get the most favourable service search results. Earlier when GDS was not into the force, the travel industry was not integrated well. This integration service has delivered the service suppliers and the service seekers at a place.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566973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4A4814-9652-DC1D-E193-B9EA8EC3F9CF}"/>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28FD881A-20E8-B46A-C0A7-EA77FAC712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9362" y="164224"/>
            <a:ext cx="1905493" cy="433559"/>
          </a:xfrm>
          <a:prstGeom prst="rect">
            <a:avLst/>
          </a:prstGeom>
        </p:spPr>
      </p:pic>
      <p:sp>
        <p:nvSpPr>
          <p:cNvPr id="3" name="TextBox 2">
            <a:extLst>
              <a:ext uri="{FF2B5EF4-FFF2-40B4-BE49-F238E27FC236}">
                <a16:creationId xmlns:a16="http://schemas.microsoft.com/office/drawing/2014/main" id="{3CA0FF00-ABEC-F9A5-F38E-6E839A583C21}"/>
              </a:ext>
            </a:extLst>
          </p:cNvPr>
          <p:cNvSpPr txBox="1"/>
          <p:nvPr/>
        </p:nvSpPr>
        <p:spPr>
          <a:xfrm>
            <a:off x="1019503" y="1016239"/>
            <a:ext cx="10394731" cy="5022080"/>
          </a:xfrm>
          <a:prstGeom prst="rect">
            <a:avLst/>
          </a:prstGeom>
          <a:noFill/>
        </p:spPr>
        <p:txBody>
          <a:bodyPr wrap="square">
            <a:spAutoFit/>
          </a:bodyPr>
          <a:lstStyle/>
          <a:p>
            <a:pPr algn="ctr">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Benefits Of Our Amadeus GDS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Apart from high availability and approach to a deep range of travel content i.e., Air, Hotel, Car, Cruise, Rail, etc. Amadeus GDS provides these benefits: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Picks up real-time inventory from different sources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Real-Time Booking instantly reflects in the airline system</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PNR and ticket generations on the spot</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Centralized payment processing via BSP</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Acts as a single source of aggregated data of airlines loyalty program extended via API</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Reduces the time to interact with Airlines individually and hence increase efficiency and productivity</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49887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3F900F-9F43-1C00-82EB-BE66F2A2E81C}"/>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5C7E732-61E6-E65E-87A7-55562FAB70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9362" y="164224"/>
            <a:ext cx="1905493" cy="433559"/>
          </a:xfrm>
          <a:prstGeom prst="rect">
            <a:avLst/>
          </a:prstGeom>
        </p:spPr>
      </p:pic>
      <p:sp>
        <p:nvSpPr>
          <p:cNvPr id="3" name="TextBox 2">
            <a:extLst>
              <a:ext uri="{FF2B5EF4-FFF2-40B4-BE49-F238E27FC236}">
                <a16:creationId xmlns:a16="http://schemas.microsoft.com/office/drawing/2014/main" id="{53A4ABBE-0C58-585A-2141-422D491E6412}"/>
              </a:ext>
            </a:extLst>
          </p:cNvPr>
          <p:cNvSpPr txBox="1"/>
          <p:nvPr/>
        </p:nvSpPr>
        <p:spPr>
          <a:xfrm>
            <a:off x="1166648" y="1608965"/>
            <a:ext cx="9322676" cy="3441391"/>
          </a:xfrm>
          <a:prstGeom prst="rect">
            <a:avLst/>
          </a:prstGeom>
          <a:noFill/>
        </p:spPr>
        <p:txBody>
          <a:bodyPr wrap="square">
            <a:spAutoFit/>
          </a:bodyPr>
          <a:lstStyle/>
          <a:p>
            <a:pPr algn="ctr">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Amadeus Travel Software</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Amadeus travel software offers a solution for the airline, hospitality, railways, vehicle rentals, travel insurance and tour operators etc. Integrating the Amadeus GDS system supports to preserve and to circulate knowledge about the airline, railway and hotel, and additional relief from different channels and delivery. The powerful integration can drive even an absolute exploration in Metasearch system.</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2844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4FBD46-3C8C-EBCE-6938-F5D4A966E14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7C6A9E6-682C-46FE-7035-A66FD612D5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9362" y="164224"/>
            <a:ext cx="1905493" cy="433559"/>
          </a:xfrm>
          <a:prstGeom prst="rect">
            <a:avLst/>
          </a:prstGeom>
        </p:spPr>
      </p:pic>
      <p:sp>
        <p:nvSpPr>
          <p:cNvPr id="3" name="TextBox 2">
            <a:extLst>
              <a:ext uri="{FF2B5EF4-FFF2-40B4-BE49-F238E27FC236}">
                <a16:creationId xmlns:a16="http://schemas.microsoft.com/office/drawing/2014/main" id="{6DC46828-EEEB-C18B-8B28-1BBEE842DB67}"/>
              </a:ext>
            </a:extLst>
          </p:cNvPr>
          <p:cNvSpPr txBox="1"/>
          <p:nvPr/>
        </p:nvSpPr>
        <p:spPr>
          <a:xfrm>
            <a:off x="735724" y="756308"/>
            <a:ext cx="10972800" cy="5622437"/>
          </a:xfrm>
          <a:prstGeom prst="rect">
            <a:avLst/>
          </a:prstGeom>
          <a:noFill/>
        </p:spPr>
        <p:txBody>
          <a:bodyPr wrap="square">
            <a:spAutoFit/>
          </a:bodyPr>
          <a:lstStyle/>
          <a:p>
            <a:pPr algn="ctr">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Amadeus Flight API XML Integration with Travelopro</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Travelopro is certified partner with Amadeus. Travelopro has Flight API Integration with Amadeus Flight Supplier. We contribute best Flight API XML Integration for Amadeus.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We have expertise in Flight API XML Integration and can encourage travel specialist with best Amadeus Flight API service. We contribute best Amadeus Flight API XML Integration for travel agent, travel agency and airlines.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Our team of experts provides partial or complete Amadeus Flight API XML Integration according to requirements via Amadeus Flight API. We contribute best Flight XML API technology for travel business using Amadeus Flight API Integration solution. We grant implementation of Amadeus Flight API Integration in travel agent’s online portal via Amadeus Flight API, to expand their business manifolds.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290819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31ECC4-EC6B-5F02-585E-F5BD054D90A7}"/>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6A2C1BCF-6F5E-62D4-DDE6-2E0FA7B215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9362" y="164224"/>
            <a:ext cx="1905493" cy="433559"/>
          </a:xfrm>
          <a:prstGeom prst="rect">
            <a:avLst/>
          </a:prstGeom>
        </p:spPr>
      </p:pic>
      <p:sp>
        <p:nvSpPr>
          <p:cNvPr id="3" name="TextBox 2">
            <a:extLst>
              <a:ext uri="{FF2B5EF4-FFF2-40B4-BE49-F238E27FC236}">
                <a16:creationId xmlns:a16="http://schemas.microsoft.com/office/drawing/2014/main" id="{1E87E985-5B35-B858-220A-937687A90C9A}"/>
              </a:ext>
            </a:extLst>
          </p:cNvPr>
          <p:cNvSpPr txBox="1"/>
          <p:nvPr/>
        </p:nvSpPr>
        <p:spPr>
          <a:xfrm>
            <a:off x="1035268" y="1850028"/>
            <a:ext cx="10121463" cy="3338799"/>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Our team of professionals encourage in integration of Amadeus Flight API in Online Portal or Website of travel agent; permissive them to approach global travel content of flight, hotel and car transfer.</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With Amadeus Flight API XML Integration, Travel Agent can integrate that in their Travel Portal/Website, travel agent can contribute customers with best choices for hotel, flight, car hire and more at competitive rates. Amadeus Flight API Integration grant travel agents and tour operators to integrate travel content of Amadeus flight supplier via a single Amadeus Flight API.</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760949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705F52-4EE3-E96A-BA0C-55947C7A34E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7DE41528-C686-E541-F581-1B3B643466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9362" y="164224"/>
            <a:ext cx="1905493" cy="433559"/>
          </a:xfrm>
          <a:prstGeom prst="rect">
            <a:avLst/>
          </a:prstGeom>
        </p:spPr>
      </p:pic>
      <p:sp>
        <p:nvSpPr>
          <p:cNvPr id="3" name="TextBox 2">
            <a:extLst>
              <a:ext uri="{FF2B5EF4-FFF2-40B4-BE49-F238E27FC236}">
                <a16:creationId xmlns:a16="http://schemas.microsoft.com/office/drawing/2014/main" id="{3CF0C81F-6194-ED94-DAB5-CFFC203B68E9}"/>
              </a:ext>
            </a:extLst>
          </p:cNvPr>
          <p:cNvSpPr txBox="1"/>
          <p:nvPr/>
        </p:nvSpPr>
        <p:spPr>
          <a:xfrm>
            <a:off x="1282262" y="1847374"/>
            <a:ext cx="9627476" cy="3338799"/>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Airline – Amadeus airline is committed to implementing IT solution and assistance. This support in approaching the necessary process of the airline industry. Examples are transactions, booking, ticket reservation, inventory control, exit control and e-commerce.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Beside this Amadeus allows upgraded GDS solution which increases the implication of travel operator circulation. This assists the travel business to build, continued to the opening of the latest profit stream, enhance productivity and support in taking knowledgeable organization decisions.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825958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560969-DF4D-72C3-F5F2-B677A60CB45D}"/>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669DED2-4AAC-148A-325A-915E268539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9362" y="164224"/>
            <a:ext cx="1905493" cy="433559"/>
          </a:xfrm>
          <a:prstGeom prst="rect">
            <a:avLst/>
          </a:prstGeom>
        </p:spPr>
      </p:pic>
      <p:sp>
        <p:nvSpPr>
          <p:cNvPr id="3" name="TextBox 2">
            <a:extLst>
              <a:ext uri="{FF2B5EF4-FFF2-40B4-BE49-F238E27FC236}">
                <a16:creationId xmlns:a16="http://schemas.microsoft.com/office/drawing/2014/main" id="{3F9958FA-92EC-C64A-4BB1-D8828556F0A4}"/>
              </a:ext>
            </a:extLst>
          </p:cNvPr>
          <p:cNvSpPr txBox="1"/>
          <p:nvPr/>
        </p:nvSpPr>
        <p:spPr>
          <a:xfrm>
            <a:off x="1019503" y="669078"/>
            <a:ext cx="10499834" cy="5519844"/>
          </a:xfrm>
          <a:prstGeom prst="rect">
            <a:avLst/>
          </a:prstGeom>
          <a:noFill/>
        </p:spPr>
        <p:txBody>
          <a:bodyPr wrap="square">
            <a:spAutoFit/>
          </a:bodyPr>
          <a:lstStyle/>
          <a:p>
            <a:pPr algn="ctr">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Amadeus Hotel API XML Integration with Travelopro</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Hotel– Amadeus hotel search API support in connecting the various hotels and small chains and dispense the hotel record and let it evident in the foremost global distribution system of the universe. The Amadeus API works as a capable mechanism for the marketing of the hotel rooms and its characteristics.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Real-time status of hotel rooms and price changes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Automatically appropriate rooms to guests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Centralized Database to get real time advice regarding opportunity and pricing of hotel rooms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Better Marketing disclosure through hotel GDS integration</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Integrating Hotel Global distribution can be a great source for corporate travelers to book itineraries.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059224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067FD-D936-6EC4-E0FA-5BB145E62751}"/>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C84EF50-A4F0-1414-3752-0E1E3D9812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9362" y="164224"/>
            <a:ext cx="1905493" cy="433559"/>
          </a:xfrm>
          <a:prstGeom prst="rect">
            <a:avLst/>
          </a:prstGeom>
        </p:spPr>
      </p:pic>
      <p:sp>
        <p:nvSpPr>
          <p:cNvPr id="3" name="TextBox 2">
            <a:extLst>
              <a:ext uri="{FF2B5EF4-FFF2-40B4-BE49-F238E27FC236}">
                <a16:creationId xmlns:a16="http://schemas.microsoft.com/office/drawing/2014/main" id="{03417782-EF6C-18E5-8748-6B6AD3027A40}"/>
              </a:ext>
            </a:extLst>
          </p:cNvPr>
          <p:cNvSpPr txBox="1"/>
          <p:nvPr/>
        </p:nvSpPr>
        <p:spPr>
          <a:xfrm>
            <a:off x="1373734" y="2008483"/>
            <a:ext cx="8765628" cy="2841034"/>
          </a:xfrm>
          <a:prstGeom prst="rect">
            <a:avLst/>
          </a:prstGeom>
          <a:noFill/>
        </p:spPr>
        <p:txBody>
          <a:bodyPr wrap="square">
            <a:spAutoFit/>
          </a:bodyPr>
          <a:lstStyle/>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Reap the benefits of reaching the untapped division.</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Broaden your reach to attract families and corporate traveller</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Reduce man power, save time and lead to greater disclosure for your property and travel business.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Start rating and guest review score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With effective use of GDS the hoteliers and travel management companies can accelerate their sales and revenues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772549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4F27E3-A2FE-E2DA-BF9E-8481C932F15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69BB8BF-8AA1-EE83-5D23-37C8CB73BA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9362" y="164224"/>
            <a:ext cx="1905493" cy="433559"/>
          </a:xfrm>
          <a:prstGeom prst="rect">
            <a:avLst/>
          </a:prstGeom>
        </p:spPr>
      </p:pic>
      <p:sp>
        <p:nvSpPr>
          <p:cNvPr id="3" name="TextBox 2">
            <a:extLst>
              <a:ext uri="{FF2B5EF4-FFF2-40B4-BE49-F238E27FC236}">
                <a16:creationId xmlns:a16="http://schemas.microsoft.com/office/drawing/2014/main" id="{CCA5D47E-E139-04AA-53C7-07316286325A}"/>
              </a:ext>
            </a:extLst>
          </p:cNvPr>
          <p:cNvSpPr txBox="1"/>
          <p:nvPr/>
        </p:nvSpPr>
        <p:spPr>
          <a:xfrm>
            <a:off x="956440" y="1587126"/>
            <a:ext cx="10531367" cy="3939155"/>
          </a:xfrm>
          <a:prstGeom prst="rect">
            <a:avLst/>
          </a:prstGeom>
          <a:noFill/>
        </p:spPr>
        <p:txBody>
          <a:bodyPr wrap="square">
            <a:spAutoFit/>
          </a:bodyPr>
          <a:lstStyle/>
          <a:p>
            <a:pPr algn="ctr">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Amadeus Car API XML Integration with Travelopro</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Car-Rental– The </a:t>
            </a:r>
            <a:r>
              <a:rPr lang="en-IN" sz="2400" b="1" u="sng" kern="100"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Amadeus online software</a:t>
            </a:r>
            <a:r>
              <a:rPr lang="en-IN" sz="2400" b="1" kern="100" dirty="0">
                <a:effectLst/>
                <a:latin typeface="Calibri" panose="020F0502020204030204" pitchFamily="34" charset="0"/>
                <a:ea typeface="Calibri" panose="020F0502020204030204" pitchFamily="34" charset="0"/>
                <a:cs typeface="Calibri" panose="020F0502020204030204" pitchFamily="34" charset="0"/>
              </a:rPr>
              <a:t> </a:t>
            </a:r>
            <a:r>
              <a:rPr lang="en-IN" sz="2400" kern="100" dirty="0">
                <a:effectLst/>
                <a:latin typeface="Calibri" panose="020F0502020204030204" pitchFamily="34" charset="0"/>
                <a:ea typeface="Calibri" panose="020F0502020204030204" pitchFamily="34" charset="0"/>
                <a:cs typeface="Calibri" panose="020F0502020204030204" pitchFamily="34" charset="0"/>
              </a:rPr>
              <a:t>would boost in build up the sale of a rented automobile. Amadeus cars API are effective and simple to understand. For the </a:t>
            </a:r>
            <a:r>
              <a:rPr lang="en-IN" sz="2400" b="1" u="sng" kern="100" dirty="0">
                <a:effectLst/>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car-rental businesses</a:t>
            </a:r>
            <a:r>
              <a:rPr lang="en-IN" sz="2400" kern="100" dirty="0">
                <a:effectLst/>
                <a:latin typeface="Calibri" panose="020F0502020204030204" pitchFamily="34" charset="0"/>
                <a:ea typeface="Calibri" panose="020F0502020204030204" pitchFamily="34" charset="0"/>
                <a:cs typeface="Calibri" panose="020F0502020204030204" pitchFamily="34" charset="0"/>
              </a:rPr>
              <a:t>, they can allow their information appear able by global multi-channel technology solutions. This lets them appear at several customer sections.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The other sector that Amadeus supports involves railways, travel insurance and travel businesses such as Amadeus cruise booking engine.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57433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4EE70-6E6A-D697-DA7C-2463C132659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7DAAD87A-E30D-3E67-4349-1D36C22337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9362" y="164224"/>
            <a:ext cx="1905493" cy="433559"/>
          </a:xfrm>
          <a:prstGeom prst="rect">
            <a:avLst/>
          </a:prstGeom>
        </p:spPr>
      </p:pic>
      <p:sp>
        <p:nvSpPr>
          <p:cNvPr id="3" name="TextBox 2">
            <a:extLst>
              <a:ext uri="{FF2B5EF4-FFF2-40B4-BE49-F238E27FC236}">
                <a16:creationId xmlns:a16="http://schemas.microsoft.com/office/drawing/2014/main" id="{64DB52C5-1015-BCD3-32A1-1F5DD9975A45}"/>
              </a:ext>
            </a:extLst>
          </p:cNvPr>
          <p:cNvSpPr txBox="1"/>
          <p:nvPr/>
        </p:nvSpPr>
        <p:spPr>
          <a:xfrm>
            <a:off x="1177158" y="1542573"/>
            <a:ext cx="9837683" cy="4129144"/>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With Amadeus GDS and OTAs can get the following benefits with extensive business generation.</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Amadeus GDS contributes IT Solutions and services to address airlines’ key operational requirements in the areas of sales, reservation &amp; ticketing, inventory management, departure control and e-commerce through Amadeus Integration. Travel technology Solution is known as one the best Amadeus Booking System / Amadeus Software development company across the world. We contribute consulting, development for all the condition of B2B &amp; B2C Amadeus GDS /Amadeus XML/ Amadeus API Integration.</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04452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70FDE-00ED-CB1F-915A-01762944A31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C66470D-CD10-B2E5-BBFF-B856203547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9362" y="164224"/>
            <a:ext cx="1905493" cy="433559"/>
          </a:xfrm>
          <a:prstGeom prst="rect">
            <a:avLst/>
          </a:prstGeom>
        </p:spPr>
      </p:pic>
      <p:sp>
        <p:nvSpPr>
          <p:cNvPr id="3" name="TextBox 2">
            <a:extLst>
              <a:ext uri="{FF2B5EF4-FFF2-40B4-BE49-F238E27FC236}">
                <a16:creationId xmlns:a16="http://schemas.microsoft.com/office/drawing/2014/main" id="{F010D3C6-B3AF-619E-B6EB-7BF6CDABC56E}"/>
              </a:ext>
            </a:extLst>
          </p:cNvPr>
          <p:cNvSpPr txBox="1"/>
          <p:nvPr/>
        </p:nvSpPr>
        <p:spPr>
          <a:xfrm>
            <a:off x="714703" y="1280178"/>
            <a:ext cx="10762594" cy="4919488"/>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b="1" u="sng" kern="100"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Amadeus GDS</a:t>
            </a:r>
            <a:r>
              <a:rPr lang="en-IN" sz="2400" b="1" kern="100" dirty="0">
                <a:effectLst/>
                <a:latin typeface="Calibri" panose="020F0502020204030204" pitchFamily="34" charset="0"/>
                <a:ea typeface="Calibri" panose="020F0502020204030204" pitchFamily="34" charset="0"/>
                <a:cs typeface="Calibri" panose="020F0502020204030204" pitchFamily="34" charset="0"/>
              </a:rPr>
              <a:t> </a:t>
            </a:r>
            <a:r>
              <a:rPr lang="en-IN" sz="2400" kern="100" dirty="0">
                <a:effectLst/>
                <a:latin typeface="Calibri" panose="020F0502020204030204" pitchFamily="34" charset="0"/>
                <a:ea typeface="Calibri" panose="020F0502020204030204" pitchFamily="34" charset="0"/>
                <a:cs typeface="Calibri" panose="020F0502020204030204" pitchFamily="34" charset="0"/>
              </a:rPr>
              <a:t>provides IT Solutions and services to address airlines’ key operational requirements in the areas of sales, reservation &amp; ticketing, </a:t>
            </a:r>
            <a:r>
              <a:rPr lang="en-IN" sz="2400" b="1" u="sng" kern="100" dirty="0">
                <a:effectLst/>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inventory management</a:t>
            </a:r>
            <a:r>
              <a:rPr lang="en-IN" sz="2400" kern="100" dirty="0">
                <a:effectLst/>
                <a:latin typeface="Calibri" panose="020F0502020204030204" pitchFamily="34" charset="0"/>
                <a:ea typeface="Calibri" panose="020F0502020204030204" pitchFamily="34" charset="0"/>
                <a:cs typeface="Calibri" panose="020F0502020204030204" pitchFamily="34" charset="0"/>
              </a:rPr>
              <a:t>, departure control and e-commerce through </a:t>
            </a:r>
            <a:r>
              <a:rPr lang="en-IN" sz="2400" b="1" u="sng" kern="100" dirty="0">
                <a:latin typeface="Calibri" panose="020F0502020204030204" pitchFamily="34"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Amadeus API Integration</a:t>
            </a:r>
            <a:r>
              <a:rPr lang="en-IN" sz="2400" b="1" u="sng" kern="100" dirty="0">
                <a:latin typeface="Calibri" panose="020F0502020204030204" pitchFamily="34" charset="0"/>
                <a:ea typeface="Calibri" panose="020F0502020204030204" pitchFamily="34" charset="0"/>
                <a:cs typeface="Calibri" panose="020F0502020204030204" pitchFamily="34" charset="0"/>
              </a:rPr>
              <a:t>. </a:t>
            </a:r>
            <a:r>
              <a:rPr lang="en-IN" sz="2400" b="1" u="sng" kern="100" dirty="0">
                <a:latin typeface="Calibri" panose="020F0502020204030204" pitchFamily="34" charset="0"/>
                <a:ea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Travel technology Solution</a:t>
            </a:r>
            <a:r>
              <a:rPr lang="en-IN" sz="2400" b="1" u="sng" kern="100" dirty="0">
                <a:latin typeface="Calibri" panose="020F0502020204030204" pitchFamily="34" charset="0"/>
                <a:ea typeface="Calibri" panose="020F0502020204030204" pitchFamily="34" charset="0"/>
                <a:cs typeface="Calibri" panose="020F0502020204030204" pitchFamily="34" charset="0"/>
              </a:rPr>
              <a:t> </a:t>
            </a:r>
            <a:r>
              <a:rPr lang="en-IN" sz="2400" kern="100" dirty="0">
                <a:effectLst/>
                <a:latin typeface="Calibri" panose="020F0502020204030204" pitchFamily="34" charset="0"/>
                <a:ea typeface="Calibri" panose="020F0502020204030204" pitchFamily="34" charset="0"/>
                <a:cs typeface="Calibri" panose="020F0502020204030204" pitchFamily="34" charset="0"/>
              </a:rPr>
              <a:t>is known as one the best Amadeus Booking System / </a:t>
            </a:r>
            <a:r>
              <a:rPr lang="en-IN" sz="2400" b="1" u="sng" kern="100" dirty="0">
                <a:latin typeface="Calibri" panose="020F0502020204030204" pitchFamily="34" charset="0"/>
                <a:ea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Amadeus Software development company</a:t>
            </a:r>
            <a:r>
              <a:rPr lang="en-IN" sz="2400" b="1" u="sng" kern="100" dirty="0">
                <a:latin typeface="Calibri" panose="020F0502020204030204" pitchFamily="34" charset="0"/>
                <a:ea typeface="Calibri" panose="020F0502020204030204" pitchFamily="34" charset="0"/>
                <a:cs typeface="Calibri" panose="020F0502020204030204" pitchFamily="34" charset="0"/>
              </a:rPr>
              <a:t> </a:t>
            </a:r>
            <a:r>
              <a:rPr lang="en-IN" sz="2400" kern="100" dirty="0">
                <a:effectLst/>
                <a:latin typeface="Calibri" panose="020F0502020204030204" pitchFamily="34" charset="0"/>
                <a:ea typeface="Calibri" panose="020F0502020204030204" pitchFamily="34" charset="0"/>
                <a:cs typeface="Calibri" panose="020F0502020204030204" pitchFamily="34" charset="0"/>
              </a:rPr>
              <a:t>across the world.</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en-IN" sz="2400" b="1" u="sng" kern="100" dirty="0">
                <a:latin typeface="Calibri" panose="020F0502020204030204" pitchFamily="34" charset="0"/>
                <a:ea typeface="Calibri" panose="020F050202020403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Amadeus Flight API</a:t>
            </a:r>
            <a:r>
              <a:rPr lang="en-IN" sz="2400" b="1" u="sng" kern="100" dirty="0">
                <a:latin typeface="Calibri" panose="020F0502020204030204" pitchFamily="34" charset="0"/>
                <a:ea typeface="Calibri" panose="020F0502020204030204" pitchFamily="34" charset="0"/>
                <a:cs typeface="Calibri" panose="020F0502020204030204" pitchFamily="34" charset="0"/>
              </a:rPr>
              <a:t> </a:t>
            </a:r>
            <a:r>
              <a:rPr lang="en-IN" sz="2400" kern="100" dirty="0">
                <a:effectLst/>
                <a:latin typeface="Calibri" panose="020F0502020204030204" pitchFamily="34" charset="0"/>
                <a:ea typeface="Calibri" panose="020F0502020204030204" pitchFamily="34" charset="0"/>
                <a:cs typeface="Calibri" panose="020F0502020204030204" pitchFamily="34" charset="0"/>
              </a:rPr>
              <a:t>is flight API that encourage travellers find the accomplish flights by analyse flight deals from 400+ global airlines using flight search APIs with approach to advanced flight booking features like flight inspiration, calendar view, multi-city search option and more. Travelopro contributes Amadeus Flight API Integration for travel agent to integrate Amadeus' huge flight data; flight search, flight booking and in-destination content in online travel portal to maximize revenues.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291460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83872-38D1-4481-2AA0-BDD12267652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EB9F30A-5765-8DE1-DD4D-EEFF11FE2A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9362" y="164224"/>
            <a:ext cx="1905493" cy="433559"/>
          </a:xfrm>
          <a:prstGeom prst="rect">
            <a:avLst/>
          </a:prstGeom>
        </p:spPr>
      </p:pic>
      <p:sp>
        <p:nvSpPr>
          <p:cNvPr id="3" name="TextBox 2">
            <a:extLst>
              <a:ext uri="{FF2B5EF4-FFF2-40B4-BE49-F238E27FC236}">
                <a16:creationId xmlns:a16="http://schemas.microsoft.com/office/drawing/2014/main" id="{36E5EF57-C524-2499-852D-C69ADBF661DA}"/>
              </a:ext>
            </a:extLst>
          </p:cNvPr>
          <p:cNvSpPr txBox="1"/>
          <p:nvPr/>
        </p:nvSpPr>
        <p:spPr>
          <a:xfrm>
            <a:off x="1240220" y="1597418"/>
            <a:ext cx="9963807" cy="3836563"/>
          </a:xfrm>
          <a:prstGeom prst="rect">
            <a:avLst/>
          </a:prstGeom>
          <a:noFill/>
        </p:spPr>
        <p:txBody>
          <a:bodyPr wrap="square">
            <a:spAutoFit/>
          </a:bodyPr>
          <a:lstStyle/>
          <a:p>
            <a:pPr algn="ctr">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How Amadeus API integration helps Travel Business?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The Amadeus Booking System / Amadeus Software includes </a:t>
            </a:r>
            <a:r>
              <a:rPr lang="en-IN" sz="2400" b="1" u="sng" kern="100"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Amadeus Airline Reservation System</a:t>
            </a:r>
            <a:r>
              <a:rPr lang="en-IN" sz="2400" b="1" kern="100" dirty="0">
                <a:effectLst/>
                <a:latin typeface="Calibri" panose="020F0502020204030204" pitchFamily="34" charset="0"/>
                <a:ea typeface="Calibri" panose="020F0502020204030204" pitchFamily="34" charset="0"/>
                <a:cs typeface="Calibri" panose="020F0502020204030204" pitchFamily="34" charset="0"/>
              </a:rPr>
              <a:t> </a:t>
            </a:r>
            <a:r>
              <a:rPr lang="en-IN" sz="2400" kern="100" dirty="0">
                <a:effectLst/>
                <a:latin typeface="Calibri" panose="020F0502020204030204" pitchFamily="34" charset="0"/>
                <a:ea typeface="Calibri" panose="020F0502020204030204" pitchFamily="34" charset="0"/>
                <a:cs typeface="Calibri" panose="020F0502020204030204" pitchFamily="34" charset="0"/>
              </a:rPr>
              <a:t>for air booking, Amadeus Hotel for hotel booking, travel packages, Amadeus bus booking, Amadeus rail booking, Amadeus cruise booking, Amadeus Software, Amadeus GDS, Amadeus Airline, Amadeus Hotel, Amadeus Booking System, Amadeus API, Amadeus Travel Software, Amadeus XML, Amadeus Airline Reservation System, Amadeus Integration and insurance.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020297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23FEE-F8AE-F2ED-AAC9-805C26AB276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2230A6B5-B5BA-310D-859C-BD8937357A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9362" y="164224"/>
            <a:ext cx="1905493" cy="433559"/>
          </a:xfrm>
          <a:prstGeom prst="rect">
            <a:avLst/>
          </a:prstGeom>
        </p:spPr>
      </p:pic>
      <p:sp>
        <p:nvSpPr>
          <p:cNvPr id="3" name="TextBox 2">
            <a:extLst>
              <a:ext uri="{FF2B5EF4-FFF2-40B4-BE49-F238E27FC236}">
                <a16:creationId xmlns:a16="http://schemas.microsoft.com/office/drawing/2014/main" id="{454974CD-71CB-9AF1-2BF1-871C151F7EE3}"/>
              </a:ext>
            </a:extLst>
          </p:cNvPr>
          <p:cNvSpPr txBox="1"/>
          <p:nvPr/>
        </p:nvSpPr>
        <p:spPr>
          <a:xfrm>
            <a:off x="1345325" y="1892307"/>
            <a:ext cx="6096000" cy="2841034"/>
          </a:xfrm>
          <a:prstGeom prst="rect">
            <a:avLst/>
          </a:prstGeom>
          <a:noFill/>
        </p:spPr>
        <p:txBody>
          <a:bodyPr wrap="square">
            <a:spAutoFit/>
          </a:bodyPr>
          <a:lstStyle/>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 Complete Travel Technology Company</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Experts and Experienced Team</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Good Quality Control with aggressive Price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Dedicated Support Team</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Timely Delivery</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Global Clients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Best Support</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75986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9E5708-42EF-6CF2-6F86-EAB288DB5DA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ED25AE5-3645-1999-B026-64C4F7D35F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9362" y="164224"/>
            <a:ext cx="1905493" cy="433559"/>
          </a:xfrm>
          <a:prstGeom prst="rect">
            <a:avLst/>
          </a:prstGeom>
        </p:spPr>
      </p:pic>
      <p:sp>
        <p:nvSpPr>
          <p:cNvPr id="2" name="Title 1">
            <a:extLst>
              <a:ext uri="{FF2B5EF4-FFF2-40B4-BE49-F238E27FC236}">
                <a16:creationId xmlns:a16="http://schemas.microsoft.com/office/drawing/2014/main" id="{36E48445-29E3-9D30-84F7-2E5C231E8497}"/>
              </a:ext>
            </a:extLst>
          </p:cNvPr>
          <p:cNvSpPr txBox="1">
            <a:spLocks/>
          </p:cNvSpPr>
          <p:nvPr/>
        </p:nvSpPr>
        <p:spPr>
          <a:xfrm>
            <a:off x="733661" y="858533"/>
            <a:ext cx="10724677" cy="4804602"/>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b="0" i="0" kern="1200" cap="all">
                <a:solidFill>
                  <a:schemeClr val="tx2">
                    <a:lumMod val="40000"/>
                    <a:lumOff val="6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b="0" i="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b="0" i="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9pPr>
          </a:lstStyle>
          <a:p>
            <a:pPr algn="ctr">
              <a:spcBef>
                <a:spcPts val="0"/>
              </a:spcBef>
            </a:pPr>
            <a:r>
              <a:rPr lang="en-IN" sz="3600" cap="none" dirty="0">
                <a:solidFill>
                  <a:schemeClr val="tx1"/>
                </a:solidFill>
                <a:latin typeface="Calibri" panose="020F0502020204030204" pitchFamily="34" charset="0"/>
                <a:ea typeface="Calibri" panose="020F0502020204030204" pitchFamily="34" charset="0"/>
                <a:cs typeface="Calibri" panose="020F0502020204030204" pitchFamily="34" charset="0"/>
              </a:rPr>
              <a:t>CONTACT US:</a:t>
            </a: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For more details, please visit our website: </a:t>
            </a:r>
          </a:p>
          <a:p>
            <a:pPr algn="ctr">
              <a:spcBef>
                <a:spcPts val="0"/>
              </a:spcBef>
            </a:pPr>
            <a:endParaRPr lang="en-IN" sz="3600"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r>
              <a:rPr lang="en-IN" sz="3600" cap="none" dirty="0">
                <a:solidFill>
                  <a:schemeClr val="tx1"/>
                </a:solidFill>
                <a:latin typeface="Calibri" panose="020F0502020204030204" pitchFamily="34" charset="0"/>
                <a:ea typeface="Calibri" panose="020F0502020204030204" pitchFamily="34" charset="0"/>
                <a:cs typeface="Calibri" panose="020F0502020204030204" pitchFamily="34" charset="0"/>
                <a:hlinkClick r:id="rId3"/>
              </a:rPr>
              <a:t>https://www.travelopro.com/amadeus-api-integration.php</a:t>
            </a:r>
            <a:endParaRPr lang="en-IN" sz="3600"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endParaRPr lang="en-IN" sz="2800" b="1" u="sng"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spcBef>
                <a:spcPts val="0"/>
              </a:spcBef>
            </a:pPr>
            <a:r>
              <a:rPr lang="en-IN" sz="2800" b="1"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Email id :  </a:t>
            </a:r>
            <a:r>
              <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contact@travelopro.com</a:t>
            </a: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Phone No : </a:t>
            </a:r>
            <a:r>
              <a:rPr lang="en-GB" sz="2800" b="1" dirty="0">
                <a:solidFill>
                  <a:schemeClr val="tx1"/>
                </a:solidFill>
                <a:latin typeface="Calibri" panose="020F0502020204030204" pitchFamily="34" charset="0"/>
                <a:ea typeface="Calibri" panose="020F0502020204030204" pitchFamily="34" charset="0"/>
                <a:cs typeface="Calibri" panose="020F0502020204030204" pitchFamily="34" charset="0"/>
              </a:rPr>
              <a:t>98455 66441</a:t>
            </a:r>
            <a:br>
              <a:rPr lang="en-IN" sz="2800" cap="none" dirty="0">
                <a:solidFill>
                  <a:schemeClr val="tx1"/>
                </a:solidFill>
                <a:latin typeface="Times New Roman" panose="02020603050405020304" pitchFamily="18" charset="0"/>
                <a:cs typeface="Times New Roman" panose="02020603050405020304" pitchFamily="18" charset="0"/>
              </a:rPr>
            </a:br>
            <a:endPar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15069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08B85-9732-1323-4F3E-FB64C43661AC}"/>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F6E9984-9DD3-592D-D972-8C52014C2D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9362" y="164224"/>
            <a:ext cx="1905493" cy="433559"/>
          </a:xfrm>
          <a:prstGeom prst="rect">
            <a:avLst/>
          </a:prstGeom>
        </p:spPr>
      </p:pic>
      <p:sp>
        <p:nvSpPr>
          <p:cNvPr id="3" name="TextBox 2">
            <a:extLst>
              <a:ext uri="{FF2B5EF4-FFF2-40B4-BE49-F238E27FC236}">
                <a16:creationId xmlns:a16="http://schemas.microsoft.com/office/drawing/2014/main" id="{8E0B1628-6473-2D3A-9267-3A09BD3A5CBE}"/>
              </a:ext>
            </a:extLst>
          </p:cNvPr>
          <p:cNvSpPr txBox="1"/>
          <p:nvPr/>
        </p:nvSpPr>
        <p:spPr>
          <a:xfrm>
            <a:off x="977462" y="1562014"/>
            <a:ext cx="10457793" cy="3733971"/>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We offer Onsite/Offshore engagement module to develop B2B, B2C, Module, Distributor modules, B2E to build robust </a:t>
            </a:r>
            <a:r>
              <a:rPr lang="en-IN" sz="2400" b="1" u="sng" kern="100"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online booking engines</a:t>
            </a:r>
            <a:r>
              <a:rPr lang="en-IN" sz="2400" b="1" kern="100" dirty="0">
                <a:effectLst/>
                <a:latin typeface="Calibri" panose="020F0502020204030204" pitchFamily="34" charset="0"/>
                <a:ea typeface="Calibri" panose="020F0502020204030204" pitchFamily="34" charset="0"/>
                <a:cs typeface="Calibri" panose="020F0502020204030204" pitchFamily="34" charset="0"/>
              </a:rPr>
              <a:t> </a:t>
            </a:r>
            <a:r>
              <a:rPr lang="en-IN" sz="2400" kern="100" dirty="0">
                <a:effectLst/>
                <a:latin typeface="Calibri" panose="020F0502020204030204" pitchFamily="34" charset="0"/>
                <a:ea typeface="Calibri" panose="020F0502020204030204" pitchFamily="34" charset="0"/>
                <a:cs typeface="Calibri" panose="020F0502020204030204" pitchFamily="34" charset="0"/>
              </a:rPr>
              <a:t>for our clients across the globe, we have invested a lot on R&amp;D to implement advance </a:t>
            </a:r>
            <a:r>
              <a:rPr lang="en-IN" sz="2400" b="1" u="sng" kern="100" dirty="0">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Travel portal development</a:t>
            </a:r>
            <a:r>
              <a:rPr lang="en-IN" sz="2400" b="1" u="sng" kern="100" dirty="0">
                <a:latin typeface="Calibri" panose="020F0502020204030204" pitchFamily="34" charset="0"/>
                <a:ea typeface="Calibri" panose="020F0502020204030204" pitchFamily="34" charset="0"/>
                <a:cs typeface="Calibri" panose="020F0502020204030204" pitchFamily="34" charset="0"/>
              </a:rPr>
              <a:t> </a:t>
            </a:r>
            <a:r>
              <a:rPr lang="en-IN" sz="2400" kern="100" dirty="0">
                <a:effectLst/>
                <a:latin typeface="Calibri" panose="020F0502020204030204" pitchFamily="34" charset="0"/>
                <a:ea typeface="Calibri" panose="020F0502020204030204" pitchFamily="34" charset="0"/>
                <a:cs typeface="Calibri" panose="020F0502020204030204" pitchFamily="34" charset="0"/>
              </a:rPr>
              <a:t>technologies to deliver speed, devise the achievement, 100% uptime &amp; return on investment.</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One of the most prominent and leading</a:t>
            </a:r>
            <a:r>
              <a:rPr lang="en-IN" sz="2400" b="1" u="sng" kern="100" dirty="0">
                <a:latin typeface="Calibri" panose="020F0502020204030204" pitchFamily="34" charset="0"/>
                <a:ea typeface="Calibri" panose="020F0502020204030204" pitchFamily="34" charset="0"/>
                <a:cs typeface="Calibri" panose="020F0502020204030204" pitchFamily="34" charset="0"/>
              </a:rPr>
              <a:t> </a:t>
            </a:r>
            <a:r>
              <a:rPr lang="en-IN" sz="2400" b="1" u="sng" kern="100" dirty="0">
                <a:latin typeface="Calibri" panose="020F0502020204030204" pitchFamily="34"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global distribution systems</a:t>
            </a:r>
            <a:r>
              <a:rPr lang="en-IN" sz="2400" kern="100" dirty="0">
                <a:effectLst/>
                <a:latin typeface="Calibri" panose="020F0502020204030204" pitchFamily="34" charset="0"/>
                <a:ea typeface="Calibri" panose="020F0502020204030204" pitchFamily="34" charset="0"/>
                <a:cs typeface="Calibri" panose="020F0502020204030204" pitchFamily="34" charset="0"/>
              </a:rPr>
              <a:t>, Amadeus operates in more than 190 countries throughout the world. Amadeus web service is an application Programming interface (API) that delivers individual Amadeus content via SOAP/XML messages.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538685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65863F-B05B-1484-7680-8322CA8FD97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1D91F24-1745-963C-D985-44F13564AF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9362" y="164224"/>
            <a:ext cx="1905493" cy="433559"/>
          </a:xfrm>
          <a:prstGeom prst="rect">
            <a:avLst/>
          </a:prstGeom>
        </p:spPr>
      </p:pic>
      <p:sp>
        <p:nvSpPr>
          <p:cNvPr id="3" name="TextBox 2">
            <a:extLst>
              <a:ext uri="{FF2B5EF4-FFF2-40B4-BE49-F238E27FC236}">
                <a16:creationId xmlns:a16="http://schemas.microsoft.com/office/drawing/2014/main" id="{E3D9BFCE-DA1D-B2A3-E8EA-C4CB43E9931A}"/>
              </a:ext>
            </a:extLst>
          </p:cNvPr>
          <p:cNvSpPr txBox="1"/>
          <p:nvPr/>
        </p:nvSpPr>
        <p:spPr>
          <a:xfrm>
            <a:off x="1198180" y="1924057"/>
            <a:ext cx="9259614" cy="3338799"/>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Web services grant travel agents to integrate travel-related contents into their application such as an </a:t>
            </a:r>
            <a:r>
              <a:rPr lang="en-IN" sz="2400" b="1" u="sng" kern="100"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online booking engine</a:t>
            </a:r>
            <a:r>
              <a:rPr lang="en-IN" sz="2400" kern="100" dirty="0">
                <a:effectLst/>
                <a:latin typeface="Calibri" panose="020F0502020204030204" pitchFamily="34" charset="0"/>
                <a:ea typeface="Calibri" panose="020F0502020204030204" pitchFamily="34" charset="0"/>
                <a:cs typeface="Calibri" panose="020F0502020204030204" pitchFamily="34" charset="0"/>
              </a:rPr>
              <a:t>, Web site, travel agency front-office and corporate self-booking tool. Amadeus GDS encourage travel agents and agencies to serve the traveller to enlarge their business globally by helping their customers to get the best deal.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Amadeus GDS helps managing your travel business, reducing costs and improving revenues.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26560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1181CC-0F51-AC1D-8123-32DC7019FBB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4F95C94-4804-3E01-288E-858588359D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9362" y="164224"/>
            <a:ext cx="1905493" cy="433559"/>
          </a:xfrm>
          <a:prstGeom prst="rect">
            <a:avLst/>
          </a:prstGeom>
        </p:spPr>
      </p:pic>
      <p:sp>
        <p:nvSpPr>
          <p:cNvPr id="3" name="TextBox 2">
            <a:extLst>
              <a:ext uri="{FF2B5EF4-FFF2-40B4-BE49-F238E27FC236}">
                <a16:creationId xmlns:a16="http://schemas.microsoft.com/office/drawing/2014/main" id="{3650EE90-9512-403D-9F02-27FAFBB1BDB5}"/>
              </a:ext>
            </a:extLst>
          </p:cNvPr>
          <p:cNvSpPr txBox="1"/>
          <p:nvPr/>
        </p:nvSpPr>
        <p:spPr>
          <a:xfrm>
            <a:off x="1250730" y="1313132"/>
            <a:ext cx="9490841" cy="4231736"/>
          </a:xfrm>
          <a:prstGeom prst="rect">
            <a:avLst/>
          </a:prstGeom>
          <a:noFill/>
        </p:spPr>
        <p:txBody>
          <a:bodyPr wrap="square">
            <a:spAutoFit/>
          </a:bodyPr>
          <a:lstStyle/>
          <a:p>
            <a:pPr algn="ctr">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Key Features of Our Amadeus Booking System:</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b="1" u="sng" kern="100"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Flight XML API Integration</a:t>
            </a:r>
            <a:r>
              <a:rPr lang="en-IN" sz="2400" b="1" kern="100" dirty="0">
                <a:effectLst/>
                <a:latin typeface="Calibri" panose="020F0502020204030204" pitchFamily="34" charset="0"/>
                <a:ea typeface="Calibri" panose="020F0502020204030204" pitchFamily="34" charset="0"/>
                <a:cs typeface="Calibri" panose="020F0502020204030204" pitchFamily="34" charset="0"/>
              </a:rPr>
              <a:t> </a:t>
            </a:r>
            <a:r>
              <a:rPr lang="en-IN" sz="2400" kern="100" dirty="0">
                <a:effectLst/>
                <a:latin typeface="Calibri" panose="020F0502020204030204" pitchFamily="34" charset="0"/>
                <a:ea typeface="Calibri" panose="020F0502020204030204" pitchFamily="34" charset="0"/>
                <a:cs typeface="Calibri" panose="020F0502020204030204" pitchFamily="34" charset="0"/>
              </a:rPr>
              <a:t>(International &amp; Domestic)</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b="1" u="sng" kern="100" dirty="0">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Hotel XML API Integration</a:t>
            </a:r>
            <a:r>
              <a:rPr lang="en-IN" sz="2400" b="1" u="sng" kern="100" dirty="0">
                <a:latin typeface="Calibri" panose="020F0502020204030204" pitchFamily="34" charset="0"/>
                <a:ea typeface="Calibri" panose="020F0502020204030204" pitchFamily="34" charset="0"/>
                <a:cs typeface="Calibri" panose="020F0502020204030204" pitchFamily="34" charset="0"/>
              </a:rPr>
              <a:t> </a:t>
            </a:r>
            <a:r>
              <a:rPr lang="en-IN" sz="2400" kern="100" dirty="0">
                <a:effectLst/>
                <a:latin typeface="Calibri" panose="020F0502020204030204" pitchFamily="34" charset="0"/>
                <a:ea typeface="Calibri" panose="020F0502020204030204" pitchFamily="34" charset="0"/>
                <a:cs typeface="Calibri" panose="020F0502020204030204" pitchFamily="34" charset="0"/>
              </a:rPr>
              <a:t>(International &amp; Domestic)</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Agent Registration</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Sale Report</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My Booking</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b="1" u="sng" kern="100" dirty="0">
                <a:effectLst/>
                <a:latin typeface="Calibri" panose="020F0502020204030204" pitchFamily="34"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Hotel Booking CRM</a:t>
            </a:r>
            <a:endParaRPr lang="en-IN"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Add Fund / e-Wallets for Travel Agent</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SMS API Integration</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4184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72F19-6D79-F556-A89C-257354F9089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C6392BD4-98E7-7B2D-F0C6-C1F8DB2882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9362" y="164224"/>
            <a:ext cx="1905493" cy="433559"/>
          </a:xfrm>
          <a:prstGeom prst="rect">
            <a:avLst/>
          </a:prstGeom>
        </p:spPr>
      </p:pic>
      <p:sp>
        <p:nvSpPr>
          <p:cNvPr id="3" name="TextBox 2">
            <a:extLst>
              <a:ext uri="{FF2B5EF4-FFF2-40B4-BE49-F238E27FC236}">
                <a16:creationId xmlns:a16="http://schemas.microsoft.com/office/drawing/2014/main" id="{584FD137-B6D6-3A9F-BB3A-A8781F515391}"/>
              </a:ext>
            </a:extLst>
          </p:cNvPr>
          <p:cNvSpPr txBox="1"/>
          <p:nvPr/>
        </p:nvSpPr>
        <p:spPr>
          <a:xfrm>
            <a:off x="1524000" y="1897089"/>
            <a:ext cx="6096000" cy="3631379"/>
          </a:xfrm>
          <a:prstGeom prst="rect">
            <a:avLst/>
          </a:prstGeom>
          <a:noFill/>
        </p:spPr>
        <p:txBody>
          <a:bodyPr wrap="square">
            <a:spAutoFit/>
          </a:bodyPr>
          <a:lstStyle/>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Markup Management module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Discount Management module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Quick View Booking</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Chat API Integration</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Booking Management module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b="1" u="sng" kern="100"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Payment Gateway Integration</a:t>
            </a:r>
            <a:endParaRPr lang="en-IN"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Agent Login</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Customer Login</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User Management module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89827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F93236-D630-F06C-5997-451DF8B67060}"/>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E6B9644-069F-1D3A-9FB7-AA6BA862D9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9362" y="164224"/>
            <a:ext cx="1905493" cy="433559"/>
          </a:xfrm>
          <a:prstGeom prst="rect">
            <a:avLst/>
          </a:prstGeom>
        </p:spPr>
      </p:pic>
      <p:sp>
        <p:nvSpPr>
          <p:cNvPr id="3" name="TextBox 2">
            <a:extLst>
              <a:ext uri="{FF2B5EF4-FFF2-40B4-BE49-F238E27FC236}">
                <a16:creationId xmlns:a16="http://schemas.microsoft.com/office/drawing/2014/main" id="{B7703367-6E6E-0912-C37E-C874E8307A81}"/>
              </a:ext>
            </a:extLst>
          </p:cNvPr>
          <p:cNvSpPr txBox="1"/>
          <p:nvPr/>
        </p:nvSpPr>
        <p:spPr>
          <a:xfrm>
            <a:off x="735724" y="856729"/>
            <a:ext cx="10720552" cy="5519844"/>
          </a:xfrm>
          <a:prstGeom prst="rect">
            <a:avLst/>
          </a:prstGeom>
          <a:noFill/>
        </p:spPr>
        <p:txBody>
          <a:bodyPr wrap="square">
            <a:spAutoFit/>
          </a:bodyPr>
          <a:lstStyle/>
          <a:p>
            <a:pPr algn="ctr">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Travelopro Amadeus API Integration System</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Amadeus contributes the technology which keeps the travel sector moving – from initial search to making a booking, from pricing to ticketing, from managing reservations to managing check-in and departure processes.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We contribute consulting, development for all the condition of B2B &amp; B2C Amadeus GDS /Amadeus XML/ Amadeus API Integration. The Amadeus Booking System / Amadeus Software includes Amadeus Airline Reservation System for air booking, Amadeus Hotel for hotel booking, travel packages, Amadeus bus booking, Amadeus rail booking, Amadeus cruise booking, </a:t>
            </a:r>
            <a:r>
              <a:rPr lang="en-IN" sz="2400" b="1" u="sng" kern="100"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Amadeus Software</a:t>
            </a:r>
            <a:r>
              <a:rPr lang="en-IN" sz="2400" kern="100" dirty="0">
                <a:effectLst/>
                <a:latin typeface="Calibri" panose="020F0502020204030204" pitchFamily="34" charset="0"/>
                <a:ea typeface="Calibri" panose="020F0502020204030204" pitchFamily="34" charset="0"/>
                <a:cs typeface="Calibri" panose="020F0502020204030204" pitchFamily="34" charset="0"/>
              </a:rPr>
              <a:t>, Amadeus GDS, Amadeus Airline, Amadeus Hotel, Amadeus Booking System, Amadeus API, Amadeus Travel Software, Amadeus XML, Amadeus Airline Reservation System, Amadeus Integration and insurance.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88781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196D6-A611-1968-FA72-F4BA41920EB7}"/>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03FF6E62-A46A-C81C-5D70-7DD11BA13E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9362" y="164224"/>
            <a:ext cx="1905493" cy="433559"/>
          </a:xfrm>
          <a:prstGeom prst="rect">
            <a:avLst/>
          </a:prstGeom>
        </p:spPr>
      </p:pic>
      <p:sp>
        <p:nvSpPr>
          <p:cNvPr id="3" name="TextBox 2">
            <a:extLst>
              <a:ext uri="{FF2B5EF4-FFF2-40B4-BE49-F238E27FC236}">
                <a16:creationId xmlns:a16="http://schemas.microsoft.com/office/drawing/2014/main" id="{AFFA5EC5-3309-AB09-682D-F088749CCE67}"/>
              </a:ext>
            </a:extLst>
          </p:cNvPr>
          <p:cNvSpPr txBox="1"/>
          <p:nvPr/>
        </p:nvSpPr>
        <p:spPr>
          <a:xfrm>
            <a:off x="667406" y="307431"/>
            <a:ext cx="11041117" cy="6910546"/>
          </a:xfrm>
          <a:prstGeom prst="rect">
            <a:avLst/>
          </a:prstGeom>
          <a:noFill/>
        </p:spPr>
        <p:txBody>
          <a:bodyPr wrap="square">
            <a:spAutoFit/>
          </a:bodyPr>
          <a:lstStyle/>
          <a:p>
            <a:pPr algn="ctr">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Why Travelopro?</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Travelopro is a foremost Travel Technology Company which presents Travel Technology Solutions to the travel sector. Our Travel Technology Software will encourage you to display your recent concepts and perception. We are the trained travel software company that is adept in</a:t>
            </a:r>
            <a:r>
              <a:rPr lang="en-IN" sz="2400" b="1" kern="100" dirty="0">
                <a:effectLst/>
                <a:latin typeface="Calibri" panose="020F0502020204030204" pitchFamily="34" charset="0"/>
                <a:ea typeface="Calibri" panose="020F0502020204030204" pitchFamily="34" charset="0"/>
                <a:cs typeface="Calibri" panose="020F0502020204030204" pitchFamily="34" charset="0"/>
              </a:rPr>
              <a:t> </a:t>
            </a:r>
            <a:r>
              <a:rPr lang="en-IN" sz="2400" b="1" u="sng" kern="100"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GDS API/XML integration</a:t>
            </a:r>
            <a:r>
              <a:rPr lang="en-IN" sz="2400" kern="100" dirty="0">
                <a:effectLst/>
                <a:latin typeface="Calibri" panose="020F0502020204030204" pitchFamily="34" charset="0"/>
                <a:ea typeface="Calibri" panose="020F0502020204030204" pitchFamily="34" charset="0"/>
                <a:cs typeface="Calibri" panose="020F0502020204030204" pitchFamily="34" charset="0"/>
              </a:rPr>
              <a:t>.</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The GDS includes Amadeus, Sabre and Travelport. Our purpose is to offer your buyers a comprehensive array of </a:t>
            </a:r>
            <a:r>
              <a:rPr lang="en-IN" sz="2400" b="1" u="sng" kern="100" dirty="0">
                <a:effectLst/>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travel services</a:t>
            </a:r>
            <a:r>
              <a:rPr lang="en-IN" sz="2400" b="1" kern="100" dirty="0">
                <a:effectLst/>
                <a:latin typeface="Calibri" panose="020F0502020204030204" pitchFamily="34" charset="0"/>
                <a:ea typeface="Calibri" panose="020F0502020204030204" pitchFamily="34" charset="0"/>
                <a:cs typeface="Calibri" panose="020F0502020204030204" pitchFamily="34" charset="0"/>
              </a:rPr>
              <a:t> </a:t>
            </a:r>
            <a:r>
              <a:rPr lang="en-IN" sz="2400" kern="100" dirty="0">
                <a:effectLst/>
                <a:latin typeface="Calibri" panose="020F0502020204030204" pitchFamily="34" charset="0"/>
                <a:ea typeface="Calibri" panose="020F0502020204030204" pitchFamily="34" charset="0"/>
                <a:cs typeface="Calibri" panose="020F0502020204030204" pitchFamily="34" charset="0"/>
              </a:rPr>
              <a:t>with all-time presence, charges, practices and strategies. We develop the buyer help search practice and provide them acceptable spectrum of products.</a:t>
            </a:r>
          </a:p>
          <a:p>
            <a:pPr marL="342900" indent="-342900" algn="just">
              <a:lnSpc>
                <a:spcPct val="107000"/>
              </a:lnSpc>
              <a:spcAft>
                <a:spcPts val="800"/>
              </a:spcAft>
              <a:buFont typeface="Arial" panose="020B0604020202020204" pitchFamily="34" charset="0"/>
              <a:buChar char="•"/>
            </a:pPr>
            <a:r>
              <a:rPr lang="en-IN" sz="2400" kern="100" dirty="0">
                <a:latin typeface="Calibri" panose="020F0502020204030204" pitchFamily="34" charset="0"/>
                <a:ea typeface="Calibri" panose="020F0502020204030204" pitchFamily="34" charset="0"/>
                <a:cs typeface="Calibri" panose="020F0502020204030204" pitchFamily="34" charset="0"/>
              </a:rPr>
              <a:t>Amadeus flight booking provides the technology which maintains the </a:t>
            </a:r>
            <a:r>
              <a:rPr lang="en-IN" sz="2400" b="1" kern="100" dirty="0">
                <a:latin typeface="Calibri" panose="020F0502020204030204" pitchFamily="34"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travel industry</a:t>
            </a:r>
            <a:r>
              <a:rPr lang="en-IN" sz="2400" b="1" kern="100" dirty="0">
                <a:latin typeface="Calibri" panose="020F0502020204030204" pitchFamily="34" charset="0"/>
                <a:ea typeface="Calibri" panose="020F0502020204030204" pitchFamily="34" charset="0"/>
                <a:cs typeface="Calibri" panose="020F0502020204030204" pitchFamily="34" charset="0"/>
              </a:rPr>
              <a:t> </a:t>
            </a:r>
            <a:r>
              <a:rPr lang="en-IN" sz="2400" kern="100" dirty="0">
                <a:latin typeface="Calibri" panose="020F0502020204030204" pitchFamily="34" charset="0"/>
                <a:ea typeface="Calibri" panose="020F0502020204030204" pitchFamily="34" charset="0"/>
                <a:cs typeface="Calibri" panose="020F0502020204030204" pitchFamily="34" charset="0"/>
              </a:rPr>
              <a:t>going. From Amadeus flights search to the reservation, costing to ticketing, administration bookings to handling entry and exit proceeding. Amadeus flight API integration is in demand among travel operators, destination management companies and hotels etc.</a:t>
            </a:r>
          </a:p>
          <a:p>
            <a:pPr marL="342900" indent="-342900" algn="just">
              <a:lnSpc>
                <a:spcPct val="107000"/>
              </a:lnSpc>
              <a:spcAft>
                <a:spcPts val="800"/>
              </a:spcAft>
              <a:buFont typeface="Arial" panose="020B0604020202020204" pitchFamily="34" charset="0"/>
              <a:buChar char="•"/>
            </a:pP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38316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1EDC3-99A8-0A1B-2524-2F79B5E86936}"/>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49EEBFB-04BC-87BF-1EEA-546FFAD513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9362" y="164224"/>
            <a:ext cx="1905493" cy="433559"/>
          </a:xfrm>
          <a:prstGeom prst="rect">
            <a:avLst/>
          </a:prstGeom>
        </p:spPr>
      </p:pic>
      <p:sp>
        <p:nvSpPr>
          <p:cNvPr id="3" name="TextBox 2">
            <a:extLst>
              <a:ext uri="{FF2B5EF4-FFF2-40B4-BE49-F238E27FC236}">
                <a16:creationId xmlns:a16="http://schemas.microsoft.com/office/drawing/2014/main" id="{EFBC725D-909E-E01F-DDEB-293017A4DD72}"/>
              </a:ext>
            </a:extLst>
          </p:cNvPr>
          <p:cNvSpPr txBox="1"/>
          <p:nvPr/>
        </p:nvSpPr>
        <p:spPr>
          <a:xfrm>
            <a:off x="939115" y="1261836"/>
            <a:ext cx="10152993" cy="4334328"/>
          </a:xfrm>
          <a:prstGeom prst="rect">
            <a:avLst/>
          </a:prstGeom>
          <a:noFill/>
        </p:spPr>
        <p:txBody>
          <a:bodyPr wrap="square">
            <a:spAutoFit/>
          </a:bodyPr>
          <a:lstStyle/>
          <a:p>
            <a:pPr algn="ctr">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How we will help?</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Travelopro contributes an Amadeus API Integration platform which encourage the Travel Portal to get the best service which manages the traffic. A customer can book their travel in the most efficient and acceptable ways achievable.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Amadeus GDS System contributes services in Airlines, Hotels, Cars and many more. By which, you can improve the business achievement and build up customer services. Global Distribution System is one of the desired requirements of every business which is working online.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504026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36</TotalTime>
  <Words>1886</Words>
  <Application>Microsoft Office PowerPoint</Application>
  <PresentationFormat>Widescreen</PresentationFormat>
  <Paragraphs>101</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Symbol</vt:lpstr>
      <vt:lpstr>Times New Roman</vt:lpstr>
      <vt:lpstr>Celestial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anu suya</dc:creator>
  <cp:lastModifiedBy>anu suya</cp:lastModifiedBy>
  <cp:revision>23</cp:revision>
  <dcterms:created xsi:type="dcterms:W3CDTF">2024-12-16T04:08:19Z</dcterms:created>
  <dcterms:modified xsi:type="dcterms:W3CDTF">2025-09-10T10:04:54Z</dcterms:modified>
</cp:coreProperties>
</file>