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8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10F88010-4CE0-4A74-854E-64D343210153}" type="datetimeFigureOut">
              <a:rPr lang="en-IN" smtClean="0"/>
              <a:t>22-08-2025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B8B490CD-8771-40B5-A43E-E26B01543D6B}" type="slidenum">
              <a:rPr lang="en-IN" smtClean="0"/>
              <a:t>‹#›</a:t>
            </a:fld>
            <a:endParaRPr lang="en-IN"/>
          </a:p>
        </p:txBody>
      </p:sp>
    </p:spTree>
    <p:extLst>
      <p:ext uri="{BB962C8B-B14F-4D97-AF65-F5344CB8AC3E}">
        <p14:creationId xmlns:p14="http://schemas.microsoft.com/office/powerpoint/2010/main" val="29734045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F88010-4CE0-4A74-854E-64D343210153}" type="datetimeFigureOut">
              <a:rPr lang="en-IN" smtClean="0"/>
              <a:t>22-08-2025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8B490CD-8771-40B5-A43E-E26B01543D6B}" type="slidenum">
              <a:rPr lang="en-IN" smtClean="0"/>
              <a:t>‹#›</a:t>
            </a:fld>
            <a:endParaRPr lang="en-IN"/>
          </a:p>
        </p:txBody>
      </p:sp>
    </p:spTree>
    <p:extLst>
      <p:ext uri="{BB962C8B-B14F-4D97-AF65-F5344CB8AC3E}">
        <p14:creationId xmlns:p14="http://schemas.microsoft.com/office/powerpoint/2010/main" val="2770655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F88010-4CE0-4A74-854E-64D343210153}" type="datetimeFigureOut">
              <a:rPr lang="en-IN" smtClean="0"/>
              <a:t>22-08-2025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B490CD-8771-40B5-A43E-E26B01543D6B}" type="slidenum">
              <a:rPr lang="en-IN" smtClean="0"/>
              <a:t>‹#›</a:t>
            </a:fld>
            <a:endParaRPr lang="en-IN"/>
          </a:p>
        </p:txBody>
      </p:sp>
    </p:spTree>
    <p:extLst>
      <p:ext uri="{BB962C8B-B14F-4D97-AF65-F5344CB8AC3E}">
        <p14:creationId xmlns:p14="http://schemas.microsoft.com/office/powerpoint/2010/main" val="381115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F88010-4CE0-4A74-854E-64D343210153}" type="datetimeFigureOut">
              <a:rPr lang="en-IN" smtClean="0"/>
              <a:t>22-08-2025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B490CD-8771-40B5-A43E-E26B01543D6B}" type="slidenum">
              <a:rPr lang="en-IN" smtClean="0"/>
              <a:t>‹#›</a:t>
            </a:fld>
            <a:endParaRPr lang="en-IN"/>
          </a:p>
        </p:txBody>
      </p:sp>
    </p:spTree>
    <p:extLst>
      <p:ext uri="{BB962C8B-B14F-4D97-AF65-F5344CB8AC3E}">
        <p14:creationId xmlns:p14="http://schemas.microsoft.com/office/powerpoint/2010/main" val="2520558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F88010-4CE0-4A74-854E-64D343210153}" type="datetimeFigureOut">
              <a:rPr lang="en-IN" smtClean="0"/>
              <a:t>22-08-2025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B490CD-8771-40B5-A43E-E26B01543D6B}" type="slidenum">
              <a:rPr lang="en-IN" smtClean="0"/>
              <a:t>‹#›</a:t>
            </a:fld>
            <a:endParaRPr lang="en-IN"/>
          </a:p>
        </p:txBody>
      </p:sp>
    </p:spTree>
    <p:extLst>
      <p:ext uri="{BB962C8B-B14F-4D97-AF65-F5344CB8AC3E}">
        <p14:creationId xmlns:p14="http://schemas.microsoft.com/office/powerpoint/2010/main" val="25038259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F88010-4CE0-4A74-854E-64D343210153}" type="datetimeFigureOut">
              <a:rPr lang="en-IN" smtClean="0"/>
              <a:t>22-08-2025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B490CD-8771-40B5-A43E-E26B01543D6B}" type="slidenum">
              <a:rPr lang="en-IN" smtClean="0"/>
              <a:t>‹#›</a:t>
            </a:fld>
            <a:endParaRPr lang="en-IN"/>
          </a:p>
        </p:txBody>
      </p:sp>
    </p:spTree>
    <p:extLst>
      <p:ext uri="{BB962C8B-B14F-4D97-AF65-F5344CB8AC3E}">
        <p14:creationId xmlns:p14="http://schemas.microsoft.com/office/powerpoint/2010/main" val="30440312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F88010-4CE0-4A74-854E-64D343210153}" type="datetimeFigureOut">
              <a:rPr lang="en-IN" smtClean="0"/>
              <a:t>22-08-2025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B490CD-8771-40B5-A43E-E26B01543D6B}" type="slidenum">
              <a:rPr lang="en-IN" smtClean="0"/>
              <a:t>‹#›</a:t>
            </a:fld>
            <a:endParaRPr lang="en-IN"/>
          </a:p>
        </p:txBody>
      </p:sp>
    </p:spTree>
    <p:extLst>
      <p:ext uri="{BB962C8B-B14F-4D97-AF65-F5344CB8AC3E}">
        <p14:creationId xmlns:p14="http://schemas.microsoft.com/office/powerpoint/2010/main" val="31615596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F88010-4CE0-4A74-854E-64D343210153}" type="datetimeFigureOut">
              <a:rPr lang="en-IN" smtClean="0"/>
              <a:t>22-08-2025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B490CD-8771-40B5-A43E-E26B01543D6B}"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13625112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F88010-4CE0-4A74-854E-64D343210153}" type="datetimeFigureOut">
              <a:rPr lang="en-IN" smtClean="0"/>
              <a:t>22-08-2025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B490CD-8771-40B5-A43E-E26B01543D6B}" type="slidenum">
              <a:rPr lang="en-IN" smtClean="0"/>
              <a:t>‹#›</a:t>
            </a:fld>
            <a:endParaRPr lang="en-IN"/>
          </a:p>
        </p:txBody>
      </p:sp>
    </p:spTree>
    <p:extLst>
      <p:ext uri="{BB962C8B-B14F-4D97-AF65-F5344CB8AC3E}">
        <p14:creationId xmlns:p14="http://schemas.microsoft.com/office/powerpoint/2010/main" val="2195230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F88010-4CE0-4A74-854E-64D343210153}" type="datetimeFigureOut">
              <a:rPr lang="en-IN" smtClean="0"/>
              <a:t>22-08-2025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B490CD-8771-40B5-A43E-E26B01543D6B}" type="slidenum">
              <a:rPr lang="en-IN" smtClean="0"/>
              <a:t>‹#›</a:t>
            </a:fld>
            <a:endParaRPr lang="en-IN"/>
          </a:p>
        </p:txBody>
      </p:sp>
    </p:spTree>
    <p:extLst>
      <p:ext uri="{BB962C8B-B14F-4D97-AF65-F5344CB8AC3E}">
        <p14:creationId xmlns:p14="http://schemas.microsoft.com/office/powerpoint/2010/main" val="3528652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F88010-4CE0-4A74-854E-64D343210153}" type="datetimeFigureOut">
              <a:rPr lang="en-IN" smtClean="0"/>
              <a:t>22-08-2025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B490CD-8771-40B5-A43E-E26B01543D6B}" type="slidenum">
              <a:rPr lang="en-IN" smtClean="0"/>
              <a:t>‹#›</a:t>
            </a:fld>
            <a:endParaRPr lang="en-IN"/>
          </a:p>
        </p:txBody>
      </p:sp>
    </p:spTree>
    <p:extLst>
      <p:ext uri="{BB962C8B-B14F-4D97-AF65-F5344CB8AC3E}">
        <p14:creationId xmlns:p14="http://schemas.microsoft.com/office/powerpoint/2010/main" val="673492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F88010-4CE0-4A74-854E-64D343210153}" type="datetimeFigureOut">
              <a:rPr lang="en-IN" smtClean="0"/>
              <a:t>22-08-2025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8B490CD-8771-40B5-A43E-E26B01543D6B}" type="slidenum">
              <a:rPr lang="en-IN" smtClean="0"/>
              <a:t>‹#›</a:t>
            </a:fld>
            <a:endParaRPr lang="en-IN"/>
          </a:p>
        </p:txBody>
      </p:sp>
    </p:spTree>
    <p:extLst>
      <p:ext uri="{BB962C8B-B14F-4D97-AF65-F5344CB8AC3E}">
        <p14:creationId xmlns:p14="http://schemas.microsoft.com/office/powerpoint/2010/main" val="2190362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F88010-4CE0-4A74-854E-64D343210153}" type="datetimeFigureOut">
              <a:rPr lang="en-IN" smtClean="0"/>
              <a:t>22-08-2025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8B490CD-8771-40B5-A43E-E26B01543D6B}" type="slidenum">
              <a:rPr lang="en-IN" smtClean="0"/>
              <a:t>‹#›</a:t>
            </a:fld>
            <a:endParaRPr lang="en-IN"/>
          </a:p>
        </p:txBody>
      </p:sp>
    </p:spTree>
    <p:extLst>
      <p:ext uri="{BB962C8B-B14F-4D97-AF65-F5344CB8AC3E}">
        <p14:creationId xmlns:p14="http://schemas.microsoft.com/office/powerpoint/2010/main" val="357050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F88010-4CE0-4A74-854E-64D343210153}" type="datetimeFigureOut">
              <a:rPr lang="en-IN" smtClean="0"/>
              <a:t>22-08-2025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8B490CD-8771-40B5-A43E-E26B01543D6B}" type="slidenum">
              <a:rPr lang="en-IN" smtClean="0"/>
              <a:t>‹#›</a:t>
            </a:fld>
            <a:endParaRPr lang="en-IN"/>
          </a:p>
        </p:txBody>
      </p:sp>
    </p:spTree>
    <p:extLst>
      <p:ext uri="{BB962C8B-B14F-4D97-AF65-F5344CB8AC3E}">
        <p14:creationId xmlns:p14="http://schemas.microsoft.com/office/powerpoint/2010/main" val="926624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10F88010-4CE0-4A74-854E-64D343210153}" type="datetimeFigureOut">
              <a:rPr lang="en-IN" smtClean="0"/>
              <a:t>22-08-2025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8B490CD-8771-40B5-A43E-E26B01543D6B}" type="slidenum">
              <a:rPr lang="en-IN" smtClean="0"/>
              <a:t>‹#›</a:t>
            </a:fld>
            <a:endParaRPr lang="en-IN"/>
          </a:p>
        </p:txBody>
      </p:sp>
    </p:spTree>
    <p:extLst>
      <p:ext uri="{BB962C8B-B14F-4D97-AF65-F5344CB8AC3E}">
        <p14:creationId xmlns:p14="http://schemas.microsoft.com/office/powerpoint/2010/main" val="1445604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F88010-4CE0-4A74-854E-64D343210153}" type="datetimeFigureOut">
              <a:rPr lang="en-IN" smtClean="0"/>
              <a:t>22-08-2025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8B490CD-8771-40B5-A43E-E26B01543D6B}" type="slidenum">
              <a:rPr lang="en-IN" smtClean="0"/>
              <a:t>‹#›</a:t>
            </a:fld>
            <a:endParaRPr lang="en-IN"/>
          </a:p>
        </p:txBody>
      </p:sp>
    </p:spTree>
    <p:extLst>
      <p:ext uri="{BB962C8B-B14F-4D97-AF65-F5344CB8AC3E}">
        <p14:creationId xmlns:p14="http://schemas.microsoft.com/office/powerpoint/2010/main" val="1005441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F88010-4CE0-4A74-854E-64D343210153}" type="datetimeFigureOut">
              <a:rPr lang="en-IN" smtClean="0"/>
              <a:t>22-08-2025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8B490CD-8771-40B5-A43E-E26B01543D6B}" type="slidenum">
              <a:rPr lang="en-IN" smtClean="0"/>
              <a:t>‹#›</a:t>
            </a:fld>
            <a:endParaRPr lang="en-IN"/>
          </a:p>
        </p:txBody>
      </p:sp>
    </p:spTree>
    <p:extLst>
      <p:ext uri="{BB962C8B-B14F-4D97-AF65-F5344CB8AC3E}">
        <p14:creationId xmlns:p14="http://schemas.microsoft.com/office/powerpoint/2010/main" val="181521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0F88010-4CE0-4A74-854E-64D343210153}" type="datetimeFigureOut">
              <a:rPr lang="en-IN" smtClean="0"/>
              <a:t>22-08-2025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8B490CD-8771-40B5-A43E-E26B01543D6B}" type="slidenum">
              <a:rPr lang="en-IN" smtClean="0"/>
              <a:t>‹#›</a:t>
            </a:fld>
            <a:endParaRPr lang="en-IN"/>
          </a:p>
        </p:txBody>
      </p:sp>
    </p:spTree>
    <p:extLst>
      <p:ext uri="{BB962C8B-B14F-4D97-AF65-F5344CB8AC3E}">
        <p14:creationId xmlns:p14="http://schemas.microsoft.com/office/powerpoint/2010/main" val="403497051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www.travelopro.com/why-is-gds-important-to-the-travel-industry.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travelopro.com/best-online-booking-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hotel-booking-software.php" TargetMode="External"/><Relationship Id="rId4" Type="http://schemas.openxmlformats.org/officeDocument/2006/relationships/hyperlink" Target="https://travelsoftwareprovider.blogspot.com/2020/12/best-travel-technology-solution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travelopro.com/travel-web-portals.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hotel-booking-api.ph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travelopro.com/white-label-booking-softwar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travelopro.com/hotel-web-booking-engine.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online-reservation-system-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online-hotel-booking-software.php"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tripadvisor-api.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what-is-the-amadeus-global-distribution-system.php" TargetMode="External"/><Relationship Id="rId4" Type="http://schemas.openxmlformats.org/officeDocument/2006/relationships/hyperlink" Target="https://www.travelopro.com/online-hotel-booking-system.ph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hotel-booking-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51C4D20-A2A0-DC42-F92F-24D1762D19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9126" y="122183"/>
            <a:ext cx="1818849" cy="413845"/>
          </a:xfrm>
          <a:prstGeom prst="rect">
            <a:avLst/>
          </a:prstGeom>
        </p:spPr>
      </p:pic>
      <p:sp>
        <p:nvSpPr>
          <p:cNvPr id="7" name="TextBox 6">
            <a:extLst>
              <a:ext uri="{FF2B5EF4-FFF2-40B4-BE49-F238E27FC236}">
                <a16:creationId xmlns:a16="http://schemas.microsoft.com/office/drawing/2014/main" id="{23B078A2-3254-E5AC-3AF7-D9B21F988111}"/>
              </a:ext>
            </a:extLst>
          </p:cNvPr>
          <p:cNvSpPr txBox="1"/>
          <p:nvPr/>
        </p:nvSpPr>
        <p:spPr>
          <a:xfrm>
            <a:off x="3048000" y="182085"/>
            <a:ext cx="6096000" cy="707886"/>
          </a:xfrm>
          <a:prstGeom prst="rect">
            <a:avLst/>
          </a:prstGeom>
          <a:noFill/>
        </p:spPr>
        <p:txBody>
          <a:bodyPr wrap="square">
            <a:spAutoFit/>
          </a:bodyPr>
          <a:lstStyle/>
          <a:p>
            <a:r>
              <a:rPr lang="en-IN" sz="4000" b="1" dirty="0"/>
              <a:t>Hotel Web Booking Engine</a:t>
            </a:r>
          </a:p>
        </p:txBody>
      </p:sp>
      <p:pic>
        <p:nvPicPr>
          <p:cNvPr id="9" name="Picture 8">
            <a:extLst>
              <a:ext uri="{FF2B5EF4-FFF2-40B4-BE49-F238E27FC236}">
                <a16:creationId xmlns:a16="http://schemas.microsoft.com/office/drawing/2014/main" id="{09947138-19E6-92E9-38A4-042E1D69AD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3000" y="1334814"/>
            <a:ext cx="9906000" cy="3810000"/>
          </a:xfrm>
          <a:prstGeom prst="rect">
            <a:avLst/>
          </a:prstGeom>
        </p:spPr>
      </p:pic>
      <p:sp>
        <p:nvSpPr>
          <p:cNvPr id="10" name="TextBox 9">
            <a:extLst>
              <a:ext uri="{FF2B5EF4-FFF2-40B4-BE49-F238E27FC236}">
                <a16:creationId xmlns:a16="http://schemas.microsoft.com/office/drawing/2014/main" id="{79905C00-4046-BAF9-4270-89C48D2E3E20}"/>
              </a:ext>
            </a:extLst>
          </p:cNvPr>
          <p:cNvSpPr txBox="1"/>
          <p:nvPr/>
        </p:nvSpPr>
        <p:spPr>
          <a:xfrm>
            <a:off x="4419297" y="5906684"/>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dirty="0">
                <a:latin typeface="Calibri" panose="020F0502020204030204" pitchFamily="34" charset="0"/>
                <a:ea typeface="Calibri" panose="020F0502020204030204" pitchFamily="34" charset="0"/>
                <a:cs typeface="Calibri" panose="020F0502020204030204" pitchFamily="34" charset="0"/>
              </a:rPr>
              <a:t>Email id : </a:t>
            </a:r>
            <a:r>
              <a:rPr lang="en-IN" sz="2000" dirty="0">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contact@travelopro.com</a:t>
            </a:r>
            <a:endParaRPr lang="en-IN" sz="2000" dirty="0">
              <a:latin typeface="Calibri" panose="020F0502020204030204" pitchFamily="34" charset="0"/>
              <a:ea typeface="Calibri" panose="020F0502020204030204" pitchFamily="34" charset="0"/>
              <a:cs typeface="Calibri" panose="020F0502020204030204" pitchFamily="34" charset="0"/>
            </a:endParaRPr>
          </a:p>
          <a:p>
            <a:r>
              <a:rPr lang="en-IN" sz="2000" b="1" dirty="0">
                <a:latin typeface="Calibri" panose="020F0502020204030204" pitchFamily="34" charset="0"/>
                <a:ea typeface="Calibri" panose="020F0502020204030204" pitchFamily="34" charset="0"/>
                <a:cs typeface="Calibri" panose="020F0502020204030204" pitchFamily="34" charset="0"/>
              </a:rPr>
              <a:t>Phone No : </a:t>
            </a:r>
            <a:r>
              <a:rPr lang="en-GB" sz="2000" b="1" dirty="0">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40301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974F28-2626-DED5-E739-8B46D1C948A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4EC8D49-36A4-A815-C55B-001B95EED3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9126" y="122183"/>
            <a:ext cx="1818849" cy="413845"/>
          </a:xfrm>
          <a:prstGeom prst="rect">
            <a:avLst/>
          </a:prstGeom>
        </p:spPr>
      </p:pic>
      <p:sp>
        <p:nvSpPr>
          <p:cNvPr id="3" name="TextBox 2">
            <a:extLst>
              <a:ext uri="{FF2B5EF4-FFF2-40B4-BE49-F238E27FC236}">
                <a16:creationId xmlns:a16="http://schemas.microsoft.com/office/drawing/2014/main" id="{FD3A09D7-290F-B62D-67C1-D79195EF7EC1}"/>
              </a:ext>
            </a:extLst>
          </p:cNvPr>
          <p:cNvSpPr txBox="1"/>
          <p:nvPr/>
        </p:nvSpPr>
        <p:spPr>
          <a:xfrm>
            <a:off x="512379" y="617781"/>
            <a:ext cx="11167241" cy="5622437"/>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Reporting features:  </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Like we saw in the introduction, the purpose of an online hotel booking system is also to collect and process reservation and guest data. This helps you conduct some deeper analysis and gather insights into booking trends and your guests. This is something your Web booking engine must be equipped to provide you with, considering how guest experiences is more important today than it has ever been.</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Social media integration</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one is very basic, that we almost didn’t include it on the list. But it is extremely essential to have your Facebook page linked to your Web booking engine. Facebook and Instagram provide the option of direct booking through them- meaning, click on the ‘book now button, and you are routed to your web booking page. The web booking engine you opt for must allow for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social media integration</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530348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A3A2CE-134E-BB6D-0217-7AE59D8AEFD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17F432B-9163-009D-BE72-E74B6B31DB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9126" y="122183"/>
            <a:ext cx="1818849" cy="413845"/>
          </a:xfrm>
          <a:prstGeom prst="rect">
            <a:avLst/>
          </a:prstGeom>
        </p:spPr>
      </p:pic>
      <p:sp>
        <p:nvSpPr>
          <p:cNvPr id="3" name="TextBox 2">
            <a:extLst>
              <a:ext uri="{FF2B5EF4-FFF2-40B4-BE49-F238E27FC236}">
                <a16:creationId xmlns:a16="http://schemas.microsoft.com/office/drawing/2014/main" id="{72B4DF6C-3687-88EB-D0FA-57D6EA08B675}"/>
              </a:ext>
            </a:extLst>
          </p:cNvPr>
          <p:cNvSpPr txBox="1"/>
          <p:nvPr/>
        </p:nvSpPr>
        <p:spPr>
          <a:xfrm>
            <a:off x="882869" y="699754"/>
            <a:ext cx="10773104" cy="5622437"/>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Best Hotel Web Booking Software to Grow Your Hotel Business?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Well, In today's era. Most people want to book a hotel or room online through the hotel website. They all use mobile or tablet to book a hotel online from anywhere anytime. So it’s necessary that travel agent build a smart system which easily develops their system and increase the customer experience.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leading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Technology Company</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develops the best hotel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web booking engine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which allows hoteliers to easily sell and manage hotel bookings online.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Hotel Web Booking Software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the perfect solution that your hotel needs to create and build a powerful website for your brand. Create the best first impression of your property with the help of a dedicated website designer, wide range of templates, theme options, widgets, and more! </a:t>
            </a:r>
          </a:p>
        </p:txBody>
      </p:sp>
    </p:spTree>
    <p:extLst>
      <p:ext uri="{BB962C8B-B14F-4D97-AF65-F5344CB8AC3E}">
        <p14:creationId xmlns:p14="http://schemas.microsoft.com/office/powerpoint/2010/main" val="60134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A3EBF8-DD5D-ADDF-2035-9B5A7395FA6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E195B97-627B-6367-2722-9A66799F12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9126" y="122183"/>
            <a:ext cx="1818849" cy="413845"/>
          </a:xfrm>
          <a:prstGeom prst="rect">
            <a:avLst/>
          </a:prstGeom>
        </p:spPr>
      </p:pic>
      <p:sp>
        <p:nvSpPr>
          <p:cNvPr id="3" name="TextBox 2">
            <a:extLst>
              <a:ext uri="{FF2B5EF4-FFF2-40B4-BE49-F238E27FC236}">
                <a16:creationId xmlns:a16="http://schemas.microsoft.com/office/drawing/2014/main" id="{6FAAF118-3107-4CA6-46A1-AA346D638B37}"/>
              </a:ext>
            </a:extLst>
          </p:cNvPr>
          <p:cNvSpPr txBox="1"/>
          <p:nvPr/>
        </p:nvSpPr>
        <p:spPr>
          <a:xfrm>
            <a:off x="714703" y="720374"/>
            <a:ext cx="10762593"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Hotel Booking System comes with a complete Hotel Booking IT Solution for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agent</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tour operator, and hotel chains to collect the inventory of hotels from multiple sources to present their clients with the best prices including Bedbanks and channel managers, and direct contracts.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offers seamless booking software for hotels to choose from, including our convert direct booking engine. This can be fully customized to your brand and website as well as the capability to create add-ons for cross-promotions such as discounts or booking deals.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There is no better way to attract guests than to have a beautiful and engaging website. Convert web visitors into paying guests with strong content and amazing web design. Travelopro makes it easier for hotels to establish web presence using its intuitive content management system that every can operate and instant publish of updates that will increase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hotel bookings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98973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FEDF53-FF3E-2055-EE9D-03D235A74E7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B2392B6-E0E7-D872-9C0F-FA7CBA3EB7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9126" y="122183"/>
            <a:ext cx="1818849" cy="413845"/>
          </a:xfrm>
          <a:prstGeom prst="rect">
            <a:avLst/>
          </a:prstGeom>
        </p:spPr>
      </p:pic>
      <p:sp>
        <p:nvSpPr>
          <p:cNvPr id="3" name="TextBox 2">
            <a:extLst>
              <a:ext uri="{FF2B5EF4-FFF2-40B4-BE49-F238E27FC236}">
                <a16:creationId xmlns:a16="http://schemas.microsoft.com/office/drawing/2014/main" id="{3C45DC88-43CD-A1D1-C168-FD05204DACDA}"/>
              </a:ext>
            </a:extLst>
          </p:cNvPr>
          <p:cNvSpPr txBox="1"/>
          <p:nvPr/>
        </p:nvSpPr>
        <p:spPr>
          <a:xfrm>
            <a:off x="536027" y="329105"/>
            <a:ext cx="11277601" cy="6222794"/>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 Simple Hotel Booking System for Direct Online Bookings: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hotel booking engine can be easily added to your existing website enabling guests to book rooms directly from your hotel’s website. Travelopro Web booking engine is mobile-optimized - grants visitors to book rooms from their smartphone or tablet. Get more commission free direct bookings and enhance more top-line revenue per booking from Travelopro hotel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booking software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Customize And Personalize to Your Needs: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online hotel web booking engine allows you to customize as per business requirements. Personalize the design to match your website, set up rates and policies with ease. Attract online bookings with added services. Create last-min unique packages as per the trends of the season to win guests over.</a:t>
            </a:r>
          </a:p>
        </p:txBody>
      </p:sp>
    </p:spTree>
    <p:extLst>
      <p:ext uri="{BB962C8B-B14F-4D97-AF65-F5344CB8AC3E}">
        <p14:creationId xmlns:p14="http://schemas.microsoft.com/office/powerpoint/2010/main" val="1940860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81D48A-5B7A-7FE4-D92F-F108F47E200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8E97173-E5FA-9E5C-777F-5133972773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9126" y="122183"/>
            <a:ext cx="1818849" cy="413845"/>
          </a:xfrm>
          <a:prstGeom prst="rect">
            <a:avLst/>
          </a:prstGeom>
        </p:spPr>
      </p:pic>
      <p:sp>
        <p:nvSpPr>
          <p:cNvPr id="3" name="TextBox 2">
            <a:extLst>
              <a:ext uri="{FF2B5EF4-FFF2-40B4-BE49-F238E27FC236}">
                <a16:creationId xmlns:a16="http://schemas.microsoft.com/office/drawing/2014/main" id="{41FAAD7B-A0A7-4B3B-BAD7-B2F7516098E6}"/>
              </a:ext>
            </a:extLst>
          </p:cNvPr>
          <p:cNvSpPr txBox="1"/>
          <p:nvPr/>
        </p:nvSpPr>
        <p:spPr>
          <a:xfrm>
            <a:off x="437247" y="329105"/>
            <a:ext cx="11317506" cy="6515373"/>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Secure Online Bookings:</a:t>
            </a:r>
            <a:endPar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Automate the process of online hotel booking with Travelopro Web booking engine. Your guests get prompted for deposits / guarantees, whenever they try to confirm their bookings. All online payments and cancellation charges are captured as per the policy defined in the system. Automated email confirmations are sent to users with confirmed bookings.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Improve Guest Experience: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It’s easy to personalize login for customers with Travelopro online hotel booking system. Empower customers to manage their own bookings, make payments, and send special requests for their stay. Make them feel special to promote guest loyalty and increase your repeat business.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So, After this, an overview of the hotel web booking engine, you have an idea about how the hotel booking engine work. It’s highly beneficial for travel agents and hoteliers for their business.</a:t>
            </a:r>
          </a:p>
        </p:txBody>
      </p:sp>
    </p:spTree>
    <p:extLst>
      <p:ext uri="{BB962C8B-B14F-4D97-AF65-F5344CB8AC3E}">
        <p14:creationId xmlns:p14="http://schemas.microsoft.com/office/powerpoint/2010/main" val="553956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930E5E-18F2-D783-9697-9DA583DA87F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6C14538-7741-A0A2-A668-FF0D58F64D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9126" y="122183"/>
            <a:ext cx="1818849" cy="413845"/>
          </a:xfrm>
          <a:prstGeom prst="rect">
            <a:avLst/>
          </a:prstGeom>
        </p:spPr>
      </p:pic>
      <p:sp>
        <p:nvSpPr>
          <p:cNvPr id="3" name="TextBox 2">
            <a:extLst>
              <a:ext uri="{FF2B5EF4-FFF2-40B4-BE49-F238E27FC236}">
                <a16:creationId xmlns:a16="http://schemas.microsoft.com/office/drawing/2014/main" id="{33958A63-B744-3C7A-2539-51A81FAA288C}"/>
              </a:ext>
            </a:extLst>
          </p:cNvPr>
          <p:cNvSpPr txBox="1"/>
          <p:nvPr/>
        </p:nvSpPr>
        <p:spPr>
          <a:xfrm>
            <a:off x="987971" y="1202942"/>
            <a:ext cx="8999975" cy="4452116"/>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Let’s Have a Look at Some Benefits.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Automates hotel booking process.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Reduces errors.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Real-time data of the hotels.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Increases multi-tasking.</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Increases customer satisfaction.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Increase direct bookings.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Maximize hotel revenues.</a:t>
            </a:r>
          </a:p>
        </p:txBody>
      </p:sp>
    </p:spTree>
    <p:extLst>
      <p:ext uri="{BB962C8B-B14F-4D97-AF65-F5344CB8AC3E}">
        <p14:creationId xmlns:p14="http://schemas.microsoft.com/office/powerpoint/2010/main" val="354527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BE0DE3-976F-4B9F-E25B-33096673F61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CF06A61-B870-1EE0-FCE8-AF9A893742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9126" y="122183"/>
            <a:ext cx="1818849" cy="413845"/>
          </a:xfrm>
          <a:prstGeom prst="rect">
            <a:avLst/>
          </a:prstGeom>
        </p:spPr>
      </p:pic>
      <p:sp>
        <p:nvSpPr>
          <p:cNvPr id="2" name="Title 1">
            <a:extLst>
              <a:ext uri="{FF2B5EF4-FFF2-40B4-BE49-F238E27FC236}">
                <a16:creationId xmlns:a16="http://schemas.microsoft.com/office/drawing/2014/main" id="{BA2EB32E-AF0D-0BFC-EB89-B7FB1852D2FE}"/>
              </a:ext>
            </a:extLst>
          </p:cNvPr>
          <p:cNvSpPr txBox="1">
            <a:spLocks/>
          </p:cNvSpPr>
          <p:nvPr/>
        </p:nvSpPr>
        <p:spPr>
          <a:xfrm>
            <a:off x="979722" y="1026699"/>
            <a:ext cx="10424002"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tabLst>
                <a:tab pos="4122420" algn="l"/>
              </a:tabLst>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https://www.travelopro.com/hotel-web-booking-engine.php</a:t>
            </a: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tabLst>
                <a:tab pos="4122420" algn="l"/>
              </a:tabLst>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tabLst>
                <a:tab pos="4122420" algn="l"/>
              </a:tabLst>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118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8329E1-4E1E-A2DB-4192-9F173D6FF67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89646BE-631D-A18A-2DE5-D504BBD0AF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9126" y="122183"/>
            <a:ext cx="1818849" cy="413845"/>
          </a:xfrm>
          <a:prstGeom prst="rect">
            <a:avLst/>
          </a:prstGeom>
        </p:spPr>
      </p:pic>
      <p:sp>
        <p:nvSpPr>
          <p:cNvPr id="3" name="TextBox 2">
            <a:extLst>
              <a:ext uri="{FF2B5EF4-FFF2-40B4-BE49-F238E27FC236}">
                <a16:creationId xmlns:a16="http://schemas.microsoft.com/office/drawing/2014/main" id="{29488810-A241-AF60-8D86-F5BF342127BB}"/>
              </a:ext>
            </a:extLst>
          </p:cNvPr>
          <p:cNvSpPr txBox="1"/>
          <p:nvPr/>
        </p:nvSpPr>
        <p:spPr>
          <a:xfrm>
            <a:off x="1103585" y="954432"/>
            <a:ext cx="10152993" cy="472950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Hotel Web Booking Engine?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Hotel Web Booking Engine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originally is a means to sell your hotel rooms on the internet, either via your website (directly) and such platforms (Indirectly). This software application not only grants for secure monetary transactions to take place via a payment gateway but also helps automatically process and collate guest data.</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the expanding number of hotel reservations happening online, the need for an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online hotel booking engine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today’s world cannot be overstated. But you don’t just need some booking engine, you need the one that gives you the maximum benefits without costing you a device.  </a:t>
            </a:r>
          </a:p>
        </p:txBody>
      </p:sp>
    </p:spTree>
    <p:extLst>
      <p:ext uri="{BB962C8B-B14F-4D97-AF65-F5344CB8AC3E}">
        <p14:creationId xmlns:p14="http://schemas.microsoft.com/office/powerpoint/2010/main" val="2017367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090E30-D5E7-F98E-58DC-170BF1F03F5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048DCFD-53BF-EB1F-C6C1-0F13B0D5E5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9126" y="122183"/>
            <a:ext cx="1818849" cy="413845"/>
          </a:xfrm>
          <a:prstGeom prst="rect">
            <a:avLst/>
          </a:prstGeom>
        </p:spPr>
      </p:pic>
      <p:sp>
        <p:nvSpPr>
          <p:cNvPr id="3" name="TextBox 2">
            <a:extLst>
              <a:ext uri="{FF2B5EF4-FFF2-40B4-BE49-F238E27FC236}">
                <a16:creationId xmlns:a16="http://schemas.microsoft.com/office/drawing/2014/main" id="{6F01C5B5-1F62-2C4D-E903-65C2CA3859D7}"/>
              </a:ext>
            </a:extLst>
          </p:cNvPr>
          <p:cNvSpPr txBox="1"/>
          <p:nvPr/>
        </p:nvSpPr>
        <p:spPr>
          <a:xfrm>
            <a:off x="620110" y="222609"/>
            <a:ext cx="11119945" cy="6412781"/>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does Hotel Web Booking Engine work?</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hotel web booking engine or (hotel reservation system) is software integrated on your hotels’ website, that lets you acquire and process commission-free direct bookings. Guests can find out the availability and book their stay directly from your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hotel websites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Any type and size of accommodation provider’s viz. hotels, resorts, vacation rentals, guest houses, group of hotels can have the booking engine integrated with their website.</a:t>
            </a:r>
          </a:p>
          <a:p>
            <a:pPr marL="342900" indent="-34290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Online hotel booking systems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have redefined the hotel industry space. All your reservation data is collected onto a single platform, plus with a sharply designed booking form, you also make the entire reservation process hassle-free for the bookers.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However, it is important for hoteliers to make an informed choice while opting for an online hotel booking system. The more feature-rich your hotel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web booking Engine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the advance the yield it can get you, i.e., the higher the ROI. </a:t>
            </a:r>
          </a:p>
        </p:txBody>
      </p:sp>
    </p:spTree>
    <p:extLst>
      <p:ext uri="{BB962C8B-B14F-4D97-AF65-F5344CB8AC3E}">
        <p14:creationId xmlns:p14="http://schemas.microsoft.com/office/powerpoint/2010/main" val="2983294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E9501-EA08-CD99-179A-89DAAC7BEF6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2598CD6-5ADB-F8D0-AAFA-15361E01B1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9126" y="122183"/>
            <a:ext cx="1818849" cy="413845"/>
          </a:xfrm>
          <a:prstGeom prst="rect">
            <a:avLst/>
          </a:prstGeom>
        </p:spPr>
      </p:pic>
      <p:sp>
        <p:nvSpPr>
          <p:cNvPr id="6" name="TextBox 5">
            <a:extLst>
              <a:ext uri="{FF2B5EF4-FFF2-40B4-BE49-F238E27FC236}">
                <a16:creationId xmlns:a16="http://schemas.microsoft.com/office/drawing/2014/main" id="{8A9FF193-9A77-0C55-E864-6B67880A68A3}"/>
              </a:ext>
            </a:extLst>
          </p:cNvPr>
          <p:cNvSpPr txBox="1"/>
          <p:nvPr/>
        </p:nvSpPr>
        <p:spPr>
          <a:xfrm>
            <a:off x="478999" y="329105"/>
            <a:ext cx="11471261" cy="6222794"/>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Important Features of a Hotel Web Booking Engine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good hotel web booking engine will drive online bookings while seamlessly integrating with your existing hotel technology enabling you to manage your hotel booking effectively across all your distribution networks. Hotel Web Booking Engines are inevitable in today's hotel industry. With the number of online reservations increasing by the day, it makes absolute sense to go for the best online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hotel booking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Responsive and Easy-To-Use Of Web Booking Page With Your Hotel Brand:</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Keep the design of the web booking page consistent with your brand’s look and impression. Consistency is the key to trust-building in the guest experience. It is also just a good sense- Your guest goes to the web booking page from your brand website or from the ‘book now button on your Facebook page. </a:t>
            </a:r>
          </a:p>
        </p:txBody>
      </p:sp>
    </p:spTree>
    <p:extLst>
      <p:ext uri="{BB962C8B-B14F-4D97-AF65-F5344CB8AC3E}">
        <p14:creationId xmlns:p14="http://schemas.microsoft.com/office/powerpoint/2010/main" val="882209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43CCB5-7096-BDE3-A69E-197F98DBC6F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96F4BF9-ABAB-D1DA-522B-136E1EECEA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9126" y="122183"/>
            <a:ext cx="1818849" cy="413845"/>
          </a:xfrm>
          <a:prstGeom prst="rect">
            <a:avLst/>
          </a:prstGeom>
        </p:spPr>
      </p:pic>
      <p:sp>
        <p:nvSpPr>
          <p:cNvPr id="3" name="TextBox 2">
            <a:extLst>
              <a:ext uri="{FF2B5EF4-FFF2-40B4-BE49-F238E27FC236}">
                <a16:creationId xmlns:a16="http://schemas.microsoft.com/office/drawing/2014/main" id="{AA94B9ED-1CB4-1779-9031-34EE346FCD4F}"/>
              </a:ext>
            </a:extLst>
          </p:cNvPr>
          <p:cNvSpPr txBox="1"/>
          <p:nvPr/>
        </p:nvSpPr>
        <p:spPr>
          <a:xfrm>
            <a:off x="882869" y="712775"/>
            <a:ext cx="10636468" cy="5827621"/>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Virtual Tour Or an Entire Gallery Of True-To-Life Images:</a:t>
            </a:r>
          </a:p>
          <a:p>
            <a:pPr algn="just">
              <a:lnSpc>
                <a:spcPct val="107000"/>
              </a:lnSpc>
              <a:spcAft>
                <a:spcPts val="800"/>
              </a:spcAft>
              <a:buNone/>
            </a:pP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By providing pictures and highlighting the perfect features of your property, you can convince them to go ahead and make the reservation. Alternatively, you could also provide a virtual tour at this stage, just to give that last-minute nudge for on-the-fence bookers. But be sure to use real, uniform, and true-to-life ones only!</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Superfast Loading Time: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42% of bookings made on mobile phones are abandoned due to slow loading time. (Source). Your web booking engine must be so light and quick that it should not take a long time to load, irrespective of the device.</a:t>
            </a:r>
          </a:p>
        </p:txBody>
      </p:sp>
    </p:spTree>
    <p:extLst>
      <p:ext uri="{BB962C8B-B14F-4D97-AF65-F5344CB8AC3E}">
        <p14:creationId xmlns:p14="http://schemas.microsoft.com/office/powerpoint/2010/main" val="3984993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894FEE-60CF-F51D-B888-14217B8E457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3E17DB6-07D5-2FB3-A5FE-097DD85AFF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9126" y="122183"/>
            <a:ext cx="1818849" cy="413845"/>
          </a:xfrm>
          <a:prstGeom prst="rect">
            <a:avLst/>
          </a:prstGeom>
        </p:spPr>
      </p:pic>
      <p:sp>
        <p:nvSpPr>
          <p:cNvPr id="3" name="TextBox 2">
            <a:extLst>
              <a:ext uri="{FF2B5EF4-FFF2-40B4-BE49-F238E27FC236}">
                <a16:creationId xmlns:a16="http://schemas.microsoft.com/office/drawing/2014/main" id="{22F824EF-CEB3-5406-7727-28F6D20C3B57}"/>
              </a:ext>
            </a:extLst>
          </p:cNvPr>
          <p:cNvSpPr txBox="1"/>
          <p:nvPr/>
        </p:nvSpPr>
        <p:spPr>
          <a:xfrm>
            <a:off x="806881" y="712775"/>
            <a:ext cx="10331669" cy="5432449"/>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Multi-Device Compatibility:</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Make clear your web booking engine is multi-device responsive. In today’s internet-obsessed world, just catering to audiences of one device doesn’t cut it. While mobile phones have become progressively popular, tablets and laptops also have their fair share of users. </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Multi-Lingual Access: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means that you can expect people from just about anywhere in the world, to be searching for hotels like yours. You need to be as inclusive as practically possible to invite bookers from around the world. </a:t>
            </a:r>
          </a:p>
        </p:txBody>
      </p:sp>
    </p:spTree>
    <p:extLst>
      <p:ext uri="{BB962C8B-B14F-4D97-AF65-F5344CB8AC3E}">
        <p14:creationId xmlns:p14="http://schemas.microsoft.com/office/powerpoint/2010/main" val="2581138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861843-FBBB-F102-2FE3-E7CA799C4C4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07DC4C8-2FB1-7A64-9435-6F7F2D1E35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9126" y="122183"/>
            <a:ext cx="1818849" cy="413845"/>
          </a:xfrm>
          <a:prstGeom prst="rect">
            <a:avLst/>
          </a:prstGeom>
        </p:spPr>
      </p:pic>
      <p:sp>
        <p:nvSpPr>
          <p:cNvPr id="3" name="TextBox 2">
            <a:extLst>
              <a:ext uri="{FF2B5EF4-FFF2-40B4-BE49-F238E27FC236}">
                <a16:creationId xmlns:a16="http://schemas.microsoft.com/office/drawing/2014/main" id="{BC9231D4-45D7-9FA7-10E1-8033D15EFF44}"/>
              </a:ext>
            </a:extLst>
          </p:cNvPr>
          <p:cNvSpPr txBox="1"/>
          <p:nvPr/>
        </p:nvSpPr>
        <p:spPr>
          <a:xfrm>
            <a:off x="972207" y="933412"/>
            <a:ext cx="10247586" cy="4729500"/>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Increase Chances of an Upsell:</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List out the add-ons and services one can avail at your property, on the web booking page. This allows the guest a peek into what they can expect, at the exact moment when it matters- just before reservation. They must be able to select whatever service/add-ons they wish to avail themselves of and pay for it upfront.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gives them something to look forward to during their stay and you, a chance to upsell! This works just as well with upselling rooms as it does with POS services or activities. Your Online Hotel Booking Engine must give you this possibility, so you don’t have to train your staff to upsell relentlessly!</a:t>
            </a:r>
          </a:p>
        </p:txBody>
      </p:sp>
    </p:spTree>
    <p:extLst>
      <p:ext uri="{BB962C8B-B14F-4D97-AF65-F5344CB8AC3E}">
        <p14:creationId xmlns:p14="http://schemas.microsoft.com/office/powerpoint/2010/main" val="1436643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691113-BC79-8CF9-4675-1B35E2B476C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9CBEF02-64BC-C800-931E-E965630E9A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9126" y="122183"/>
            <a:ext cx="1818849" cy="413845"/>
          </a:xfrm>
          <a:prstGeom prst="rect">
            <a:avLst/>
          </a:prstGeom>
        </p:spPr>
      </p:pic>
      <p:sp>
        <p:nvSpPr>
          <p:cNvPr id="3" name="TextBox 2">
            <a:extLst>
              <a:ext uri="{FF2B5EF4-FFF2-40B4-BE49-F238E27FC236}">
                <a16:creationId xmlns:a16="http://schemas.microsoft.com/office/drawing/2014/main" id="{6D28541A-4204-F8B5-5019-834FA15EDBEE}"/>
              </a:ext>
            </a:extLst>
          </p:cNvPr>
          <p:cNvSpPr txBox="1"/>
          <p:nvPr/>
        </p:nvSpPr>
        <p:spPr>
          <a:xfrm>
            <a:off x="496613" y="266307"/>
            <a:ext cx="11198773" cy="6325386"/>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Real-Time Availability:</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Integrating with a channel manager allows you to offer real-time inventory updates on your online hotel booking engine. Guests should always have clarity on the availability of rooms because otherwise, you run the risk of being overbooked (which, honestly, you must avoid at all costs).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Real-Time Booking &amp; Confirmation:</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stable Hotel Web Booking Engine sends out confirmation emails to guests as soon as it receives a booking. This goes a long way in developing guest loyalty as it is instant proof to the guest that you will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honor</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their booking.</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Your Web booking engine should be able to send out automated emails against every booking in real-time.</a:t>
            </a:r>
          </a:p>
        </p:txBody>
      </p:sp>
    </p:spTree>
    <p:extLst>
      <p:ext uri="{BB962C8B-B14F-4D97-AF65-F5344CB8AC3E}">
        <p14:creationId xmlns:p14="http://schemas.microsoft.com/office/powerpoint/2010/main" val="35901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8B31E6-266E-B778-AD7D-9FDBEC295A2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AF06A77-793A-FB1B-849C-6EE6A63557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9126" y="122183"/>
            <a:ext cx="1818849" cy="413845"/>
          </a:xfrm>
          <a:prstGeom prst="rect">
            <a:avLst/>
          </a:prstGeom>
        </p:spPr>
      </p:pic>
      <p:sp>
        <p:nvSpPr>
          <p:cNvPr id="3" name="TextBox 2">
            <a:extLst>
              <a:ext uri="{FF2B5EF4-FFF2-40B4-BE49-F238E27FC236}">
                <a16:creationId xmlns:a16="http://schemas.microsoft.com/office/drawing/2014/main" id="{4E917565-F604-5BCB-C41D-383DDFB269EC}"/>
              </a:ext>
            </a:extLst>
          </p:cNvPr>
          <p:cNvSpPr txBox="1"/>
          <p:nvPr/>
        </p:nvSpPr>
        <p:spPr>
          <a:xfrm>
            <a:off x="819807" y="536028"/>
            <a:ext cx="10720552" cy="5827621"/>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Secure Payment Gateway:</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Because online transactions require taking credit card details and other sensitive data from your guests, you need to make sure that you tie-up with a payment gateway that is reliable and secure in every way possible. Go for a booking engine that integrates with the best payment gateways.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Multi-Currency Payment Options: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is very similar to the linguistic options which we discussed. You need to make things as easy as you possibly could, for the prospective guest. And that, definitely, includes currency talks! We all choose to make buying decisions in the currency that we are used to. Extend that familiarity to your guests too.</a:t>
            </a:r>
          </a:p>
        </p:txBody>
      </p:sp>
    </p:spTree>
    <p:extLst>
      <p:ext uri="{BB962C8B-B14F-4D97-AF65-F5344CB8AC3E}">
        <p14:creationId xmlns:p14="http://schemas.microsoft.com/office/powerpoint/2010/main" val="21223332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14</TotalTime>
  <Words>1879</Words>
  <Application>Microsoft Office PowerPoint</Application>
  <PresentationFormat>Widescreen</PresentationFormat>
  <Paragraphs>94</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2</cp:revision>
  <dcterms:created xsi:type="dcterms:W3CDTF">2025-08-22T12:15:14Z</dcterms:created>
  <dcterms:modified xsi:type="dcterms:W3CDTF">2025-08-22T12:29:40Z</dcterms:modified>
</cp:coreProperties>
</file>