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8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4297A413-E09F-4787-992C-5604B6E87097}" type="datetimeFigureOut">
              <a:rPr lang="en-IN" smtClean="0"/>
              <a:t>21-08-2025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087E42AD-0C3B-4A96-B75C-0FCEA815C890}" type="slidenum">
              <a:rPr lang="en-IN" smtClean="0"/>
              <a:t>‹#›</a:t>
            </a:fld>
            <a:endParaRPr lang="en-IN"/>
          </a:p>
        </p:txBody>
      </p:sp>
    </p:spTree>
    <p:extLst>
      <p:ext uri="{BB962C8B-B14F-4D97-AF65-F5344CB8AC3E}">
        <p14:creationId xmlns:p14="http://schemas.microsoft.com/office/powerpoint/2010/main" val="172859247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97A413-E09F-4787-992C-5604B6E87097}" type="datetimeFigureOut">
              <a:rPr lang="en-IN" smtClean="0"/>
              <a:t>21-08-2025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7E42AD-0C3B-4A96-B75C-0FCEA815C890}" type="slidenum">
              <a:rPr lang="en-IN" smtClean="0"/>
              <a:t>‹#›</a:t>
            </a:fld>
            <a:endParaRPr lang="en-IN"/>
          </a:p>
        </p:txBody>
      </p:sp>
    </p:spTree>
    <p:extLst>
      <p:ext uri="{BB962C8B-B14F-4D97-AF65-F5344CB8AC3E}">
        <p14:creationId xmlns:p14="http://schemas.microsoft.com/office/powerpoint/2010/main" val="3284541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97A413-E09F-4787-992C-5604B6E87097}" type="datetimeFigureOut">
              <a:rPr lang="en-IN" smtClean="0"/>
              <a:t>21-08-2025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7E42AD-0C3B-4A96-B75C-0FCEA815C890}" type="slidenum">
              <a:rPr lang="en-IN" smtClean="0"/>
              <a:t>‹#›</a:t>
            </a:fld>
            <a:endParaRPr lang="en-IN"/>
          </a:p>
        </p:txBody>
      </p:sp>
    </p:spTree>
    <p:extLst>
      <p:ext uri="{BB962C8B-B14F-4D97-AF65-F5344CB8AC3E}">
        <p14:creationId xmlns:p14="http://schemas.microsoft.com/office/powerpoint/2010/main" val="3556864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97A413-E09F-4787-992C-5604B6E87097}" type="datetimeFigureOut">
              <a:rPr lang="en-IN" smtClean="0"/>
              <a:t>21-08-2025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7E42AD-0C3B-4A96-B75C-0FCEA815C890}" type="slidenum">
              <a:rPr lang="en-IN" smtClean="0"/>
              <a:t>‹#›</a:t>
            </a:fld>
            <a:endParaRPr lang="en-IN"/>
          </a:p>
        </p:txBody>
      </p:sp>
    </p:spTree>
    <p:extLst>
      <p:ext uri="{BB962C8B-B14F-4D97-AF65-F5344CB8AC3E}">
        <p14:creationId xmlns:p14="http://schemas.microsoft.com/office/powerpoint/2010/main" val="2127072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97A413-E09F-4787-992C-5604B6E87097}" type="datetimeFigureOut">
              <a:rPr lang="en-IN" smtClean="0"/>
              <a:t>21-08-2025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7E42AD-0C3B-4A96-B75C-0FCEA815C890}" type="slidenum">
              <a:rPr lang="en-IN" smtClean="0"/>
              <a:t>‹#›</a:t>
            </a:fld>
            <a:endParaRPr lang="en-IN"/>
          </a:p>
        </p:txBody>
      </p:sp>
    </p:spTree>
    <p:extLst>
      <p:ext uri="{BB962C8B-B14F-4D97-AF65-F5344CB8AC3E}">
        <p14:creationId xmlns:p14="http://schemas.microsoft.com/office/powerpoint/2010/main" val="11476227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97A413-E09F-4787-992C-5604B6E87097}" type="datetimeFigureOut">
              <a:rPr lang="en-IN" smtClean="0"/>
              <a:t>21-08-2025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7E42AD-0C3B-4A96-B75C-0FCEA815C890}" type="slidenum">
              <a:rPr lang="en-IN" smtClean="0"/>
              <a:t>‹#›</a:t>
            </a:fld>
            <a:endParaRPr lang="en-IN"/>
          </a:p>
        </p:txBody>
      </p:sp>
    </p:spTree>
    <p:extLst>
      <p:ext uri="{BB962C8B-B14F-4D97-AF65-F5344CB8AC3E}">
        <p14:creationId xmlns:p14="http://schemas.microsoft.com/office/powerpoint/2010/main" val="30760466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97A413-E09F-4787-992C-5604B6E87097}" type="datetimeFigureOut">
              <a:rPr lang="en-IN" smtClean="0"/>
              <a:t>21-08-2025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7E42AD-0C3B-4A96-B75C-0FCEA815C890}" type="slidenum">
              <a:rPr lang="en-IN" smtClean="0"/>
              <a:t>‹#›</a:t>
            </a:fld>
            <a:endParaRPr lang="en-IN"/>
          </a:p>
        </p:txBody>
      </p:sp>
    </p:spTree>
    <p:extLst>
      <p:ext uri="{BB962C8B-B14F-4D97-AF65-F5344CB8AC3E}">
        <p14:creationId xmlns:p14="http://schemas.microsoft.com/office/powerpoint/2010/main" val="14865497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97A413-E09F-4787-992C-5604B6E87097}" type="datetimeFigureOut">
              <a:rPr lang="en-IN" smtClean="0"/>
              <a:t>21-08-2025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7E42AD-0C3B-4A96-B75C-0FCEA815C890}"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5869841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97A413-E09F-4787-992C-5604B6E87097}" type="datetimeFigureOut">
              <a:rPr lang="en-IN" smtClean="0"/>
              <a:t>21-08-2025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7E42AD-0C3B-4A96-B75C-0FCEA815C890}" type="slidenum">
              <a:rPr lang="en-IN" smtClean="0"/>
              <a:t>‹#›</a:t>
            </a:fld>
            <a:endParaRPr lang="en-IN"/>
          </a:p>
        </p:txBody>
      </p:sp>
    </p:spTree>
    <p:extLst>
      <p:ext uri="{BB962C8B-B14F-4D97-AF65-F5344CB8AC3E}">
        <p14:creationId xmlns:p14="http://schemas.microsoft.com/office/powerpoint/2010/main" val="2325158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97A413-E09F-4787-992C-5604B6E87097}" type="datetimeFigureOut">
              <a:rPr lang="en-IN" smtClean="0"/>
              <a:t>21-08-2025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7E42AD-0C3B-4A96-B75C-0FCEA815C890}" type="slidenum">
              <a:rPr lang="en-IN" smtClean="0"/>
              <a:t>‹#›</a:t>
            </a:fld>
            <a:endParaRPr lang="en-IN"/>
          </a:p>
        </p:txBody>
      </p:sp>
    </p:spTree>
    <p:extLst>
      <p:ext uri="{BB962C8B-B14F-4D97-AF65-F5344CB8AC3E}">
        <p14:creationId xmlns:p14="http://schemas.microsoft.com/office/powerpoint/2010/main" val="2158801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97A413-E09F-4787-992C-5604B6E87097}" type="datetimeFigureOut">
              <a:rPr lang="en-IN" smtClean="0"/>
              <a:t>21-08-2025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7E42AD-0C3B-4A96-B75C-0FCEA815C890}" type="slidenum">
              <a:rPr lang="en-IN" smtClean="0"/>
              <a:t>‹#›</a:t>
            </a:fld>
            <a:endParaRPr lang="en-IN"/>
          </a:p>
        </p:txBody>
      </p:sp>
    </p:spTree>
    <p:extLst>
      <p:ext uri="{BB962C8B-B14F-4D97-AF65-F5344CB8AC3E}">
        <p14:creationId xmlns:p14="http://schemas.microsoft.com/office/powerpoint/2010/main" val="812097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97A413-E09F-4787-992C-5604B6E87097}" type="datetimeFigureOut">
              <a:rPr lang="en-IN" smtClean="0"/>
              <a:t>21-08-2025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7E42AD-0C3B-4A96-B75C-0FCEA815C890}" type="slidenum">
              <a:rPr lang="en-IN" smtClean="0"/>
              <a:t>‹#›</a:t>
            </a:fld>
            <a:endParaRPr lang="en-IN"/>
          </a:p>
        </p:txBody>
      </p:sp>
    </p:spTree>
    <p:extLst>
      <p:ext uri="{BB962C8B-B14F-4D97-AF65-F5344CB8AC3E}">
        <p14:creationId xmlns:p14="http://schemas.microsoft.com/office/powerpoint/2010/main" val="1713381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297A413-E09F-4787-992C-5604B6E87097}" type="datetimeFigureOut">
              <a:rPr lang="en-IN" smtClean="0"/>
              <a:t>21-08-2025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87E42AD-0C3B-4A96-B75C-0FCEA815C890}" type="slidenum">
              <a:rPr lang="en-IN" smtClean="0"/>
              <a:t>‹#›</a:t>
            </a:fld>
            <a:endParaRPr lang="en-IN"/>
          </a:p>
        </p:txBody>
      </p:sp>
    </p:spTree>
    <p:extLst>
      <p:ext uri="{BB962C8B-B14F-4D97-AF65-F5344CB8AC3E}">
        <p14:creationId xmlns:p14="http://schemas.microsoft.com/office/powerpoint/2010/main" val="3404561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297A413-E09F-4787-992C-5604B6E87097}" type="datetimeFigureOut">
              <a:rPr lang="en-IN" smtClean="0"/>
              <a:t>21-08-2025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87E42AD-0C3B-4A96-B75C-0FCEA815C890}" type="slidenum">
              <a:rPr lang="en-IN" smtClean="0"/>
              <a:t>‹#›</a:t>
            </a:fld>
            <a:endParaRPr lang="en-IN"/>
          </a:p>
        </p:txBody>
      </p:sp>
    </p:spTree>
    <p:extLst>
      <p:ext uri="{BB962C8B-B14F-4D97-AF65-F5344CB8AC3E}">
        <p14:creationId xmlns:p14="http://schemas.microsoft.com/office/powerpoint/2010/main" val="43281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4297A413-E09F-4787-992C-5604B6E87097}" type="datetimeFigureOut">
              <a:rPr lang="en-IN" smtClean="0"/>
              <a:t>21-08-2025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87E42AD-0C3B-4A96-B75C-0FCEA815C890}" type="slidenum">
              <a:rPr lang="en-IN" smtClean="0"/>
              <a:t>‹#›</a:t>
            </a:fld>
            <a:endParaRPr lang="en-IN"/>
          </a:p>
        </p:txBody>
      </p:sp>
    </p:spTree>
    <p:extLst>
      <p:ext uri="{BB962C8B-B14F-4D97-AF65-F5344CB8AC3E}">
        <p14:creationId xmlns:p14="http://schemas.microsoft.com/office/powerpoint/2010/main" val="47873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97A413-E09F-4787-992C-5604B6E87097}" type="datetimeFigureOut">
              <a:rPr lang="en-IN" smtClean="0"/>
              <a:t>21-08-2025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7E42AD-0C3B-4A96-B75C-0FCEA815C890}" type="slidenum">
              <a:rPr lang="en-IN" smtClean="0"/>
              <a:t>‹#›</a:t>
            </a:fld>
            <a:endParaRPr lang="en-IN"/>
          </a:p>
        </p:txBody>
      </p:sp>
    </p:spTree>
    <p:extLst>
      <p:ext uri="{BB962C8B-B14F-4D97-AF65-F5344CB8AC3E}">
        <p14:creationId xmlns:p14="http://schemas.microsoft.com/office/powerpoint/2010/main" val="3661640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97A413-E09F-4787-992C-5604B6E87097}" type="datetimeFigureOut">
              <a:rPr lang="en-IN" smtClean="0"/>
              <a:t>21-08-2025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7E42AD-0C3B-4A96-B75C-0FCEA815C890}" type="slidenum">
              <a:rPr lang="en-IN" smtClean="0"/>
              <a:t>‹#›</a:t>
            </a:fld>
            <a:endParaRPr lang="en-IN"/>
          </a:p>
        </p:txBody>
      </p:sp>
    </p:spTree>
    <p:extLst>
      <p:ext uri="{BB962C8B-B14F-4D97-AF65-F5344CB8AC3E}">
        <p14:creationId xmlns:p14="http://schemas.microsoft.com/office/powerpoint/2010/main" val="3301274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297A413-E09F-4787-992C-5604B6E87097}" type="datetimeFigureOut">
              <a:rPr lang="en-IN" smtClean="0"/>
              <a:t>21-08-2025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87E42AD-0C3B-4A96-B75C-0FCEA815C890}" type="slidenum">
              <a:rPr lang="en-IN" smtClean="0"/>
              <a:t>‹#›</a:t>
            </a:fld>
            <a:endParaRPr lang="en-IN"/>
          </a:p>
        </p:txBody>
      </p:sp>
    </p:spTree>
    <p:extLst>
      <p:ext uri="{BB962C8B-B14F-4D97-AF65-F5344CB8AC3E}">
        <p14:creationId xmlns:p14="http://schemas.microsoft.com/office/powerpoint/2010/main" val="52346760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www.travelopro.com/norwegian-cruise-lin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travelopro.com/sabre-cruises-api.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travelopro.com/cruise-xml-integration.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flight-booking-software.php"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slideshare.net/slideshow/white-label-cruise-booking-engine/267158318"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travelopro.com/cruise-api-provider.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api-integration-services.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cruise-booking-system.ph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cruise-api.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travelopro.com/cruise-reservation-softwar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travelopro.com/travel-xml-api-integration.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web-portals-b2b-b2c-b2e.ph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travelopro.com/cruise-reservation-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third-party-api-integration.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travelopro.com/cruise-booking-engine.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cruise-crs.php" TargetMode="External"/><Relationship Id="rId5" Type="http://schemas.openxmlformats.org/officeDocument/2006/relationships/hyperlink" Target="https://www.travelopro.com/white-label-cruise-booking-engine.php" TargetMode="External"/><Relationship Id="rId4" Type="http://schemas.openxmlformats.org/officeDocument/2006/relationships/hyperlink" Target="https://www.travelopro.com/cruise-booking-api.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4FC2A56-9934-DA2A-B5E8-274EE687D5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4731" y="132693"/>
            <a:ext cx="1653244" cy="376165"/>
          </a:xfrm>
          <a:prstGeom prst="rect">
            <a:avLst/>
          </a:prstGeom>
        </p:spPr>
      </p:pic>
      <p:sp>
        <p:nvSpPr>
          <p:cNvPr id="7" name="TextBox 6">
            <a:extLst>
              <a:ext uri="{FF2B5EF4-FFF2-40B4-BE49-F238E27FC236}">
                <a16:creationId xmlns:a16="http://schemas.microsoft.com/office/drawing/2014/main" id="{7548DEE2-2288-2A28-5F7B-7DC702D5F5BA}"/>
              </a:ext>
            </a:extLst>
          </p:cNvPr>
          <p:cNvSpPr txBox="1"/>
          <p:nvPr/>
        </p:nvSpPr>
        <p:spPr>
          <a:xfrm>
            <a:off x="4183117" y="179440"/>
            <a:ext cx="3825766" cy="658835"/>
          </a:xfrm>
          <a:prstGeom prst="rect">
            <a:avLst/>
          </a:prstGeom>
          <a:noFill/>
        </p:spPr>
        <p:txBody>
          <a:bodyPr wrap="square">
            <a:spAutoFit/>
          </a:bodyPr>
          <a:lstStyle/>
          <a:p>
            <a:pPr algn="just">
              <a:lnSpc>
                <a:spcPct val="107000"/>
              </a:lnSpc>
              <a:spcAft>
                <a:spcPts val="800"/>
              </a:spcAft>
              <a:buNone/>
            </a:pPr>
            <a:r>
              <a:rPr lang="en-IN" sz="3600" b="1" kern="100" dirty="0">
                <a:effectLst/>
                <a:latin typeface="Calibri" panose="020F0502020204030204" pitchFamily="34" charset="0"/>
                <a:ea typeface="Calibri" panose="020F0502020204030204" pitchFamily="34" charset="0"/>
                <a:cs typeface="Times New Roman" panose="02020603050405020304" pitchFamily="18" charset="0"/>
              </a:rPr>
              <a:t>Cruise API Provider</a:t>
            </a:r>
            <a:endParaRPr lang="en-IN"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Picture 8">
            <a:extLst>
              <a:ext uri="{FF2B5EF4-FFF2-40B4-BE49-F238E27FC236}">
                <a16:creationId xmlns:a16="http://schemas.microsoft.com/office/drawing/2014/main" id="{68E5381A-B500-950D-73B5-C455B6A727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44503" y="1075668"/>
            <a:ext cx="9502994" cy="4286250"/>
          </a:xfrm>
          <a:prstGeom prst="rect">
            <a:avLst/>
          </a:prstGeom>
        </p:spPr>
      </p:pic>
      <p:sp>
        <p:nvSpPr>
          <p:cNvPr id="10" name="TextBox 9">
            <a:extLst>
              <a:ext uri="{FF2B5EF4-FFF2-40B4-BE49-F238E27FC236}">
                <a16:creationId xmlns:a16="http://schemas.microsoft.com/office/drawing/2014/main" id="{0AD67D78-7DF2-E770-F886-B9D634386220}"/>
              </a:ext>
            </a:extLst>
          </p:cNvPr>
          <p:cNvSpPr txBox="1"/>
          <p:nvPr/>
        </p:nvSpPr>
        <p:spPr>
          <a:xfrm>
            <a:off x="4419297" y="5906684"/>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dirty="0">
                <a:latin typeface="Calibri" panose="020F0502020204030204" pitchFamily="34" charset="0"/>
                <a:ea typeface="Calibri" panose="020F0502020204030204" pitchFamily="34" charset="0"/>
                <a:cs typeface="Calibri" panose="020F0502020204030204" pitchFamily="34" charset="0"/>
              </a:rPr>
              <a:t>Email id : </a:t>
            </a:r>
            <a:r>
              <a:rPr lang="en-IN" sz="2000" dirty="0">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contact@travelopro.com</a:t>
            </a:r>
            <a:endParaRPr lang="en-IN" sz="2000" dirty="0">
              <a:latin typeface="Calibri" panose="020F0502020204030204" pitchFamily="34" charset="0"/>
              <a:ea typeface="Calibri" panose="020F0502020204030204" pitchFamily="34" charset="0"/>
              <a:cs typeface="Calibri" panose="020F0502020204030204" pitchFamily="34" charset="0"/>
            </a:endParaRPr>
          </a:p>
          <a:p>
            <a:r>
              <a:rPr lang="en-IN" sz="2000" b="1" dirty="0">
                <a:latin typeface="Calibri" panose="020F0502020204030204" pitchFamily="34" charset="0"/>
                <a:ea typeface="Calibri" panose="020F0502020204030204" pitchFamily="34" charset="0"/>
                <a:cs typeface="Calibri" panose="020F0502020204030204" pitchFamily="34" charset="0"/>
              </a:rPr>
              <a:t>Phone No : </a:t>
            </a:r>
            <a:r>
              <a:rPr lang="en-GB" sz="2000" b="1" dirty="0">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86410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C827DD-33B1-5FA1-99BD-388493D9840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C272326-69BF-AEE7-9F41-343C0A3C9A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4731" y="132693"/>
            <a:ext cx="1653244" cy="376165"/>
          </a:xfrm>
          <a:prstGeom prst="rect">
            <a:avLst/>
          </a:prstGeom>
        </p:spPr>
      </p:pic>
      <p:sp>
        <p:nvSpPr>
          <p:cNvPr id="6" name="TextBox 5">
            <a:extLst>
              <a:ext uri="{FF2B5EF4-FFF2-40B4-BE49-F238E27FC236}">
                <a16:creationId xmlns:a16="http://schemas.microsoft.com/office/drawing/2014/main" id="{ABA652B8-46D0-0420-8E8E-59E071D7D60C}"/>
              </a:ext>
            </a:extLst>
          </p:cNvPr>
          <p:cNvSpPr txBox="1"/>
          <p:nvPr/>
        </p:nvSpPr>
        <p:spPr>
          <a:xfrm>
            <a:off x="956441" y="792237"/>
            <a:ext cx="10457793" cy="5622437"/>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Can Travelopro Cruise API Benefit Travel Agents and Tour Operators?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Do you want your customers to book their own cruises through your website? Now your agency can sell cruises through your own website with our cruise APIs.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superior API integration, users can opt for the software solution from Travelopro. Travelopro is one of the reputed cruise API providers that delivers the best cruise API integration to the travel industry and enhances travel business.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As the leading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tech service provider</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Travelopro offers outstanding luxury travel solutions. Travel agents can use these API integrations to develop good relationships with multiple suppliers and online travelers. In turn, the agents can make easy and quick bookings for their customers.</a:t>
            </a:r>
          </a:p>
        </p:txBody>
      </p:sp>
    </p:spTree>
    <p:extLst>
      <p:ext uri="{BB962C8B-B14F-4D97-AF65-F5344CB8AC3E}">
        <p14:creationId xmlns:p14="http://schemas.microsoft.com/office/powerpoint/2010/main" val="2653945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BC8F3F-7BDD-8A1A-D625-960D2587012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2B7610F-5745-2DD2-DF1D-9A505ED089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4731" y="132693"/>
            <a:ext cx="1653244" cy="376165"/>
          </a:xfrm>
          <a:prstGeom prst="rect">
            <a:avLst/>
          </a:prstGeom>
        </p:spPr>
      </p:pic>
      <p:sp>
        <p:nvSpPr>
          <p:cNvPr id="3" name="TextBox 2">
            <a:extLst>
              <a:ext uri="{FF2B5EF4-FFF2-40B4-BE49-F238E27FC236}">
                <a16:creationId xmlns:a16="http://schemas.microsoft.com/office/drawing/2014/main" id="{DBE12A90-B8E3-1A6D-508D-60CEEFCE812A}"/>
              </a:ext>
            </a:extLst>
          </p:cNvPr>
          <p:cNvSpPr txBox="1"/>
          <p:nvPr/>
        </p:nvSpPr>
        <p:spPr>
          <a:xfrm>
            <a:off x="966951" y="720374"/>
            <a:ext cx="10510345" cy="5417252"/>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cruise API integration, which allows travelers to real-time search for and book cruises. Our software offers greater flexibility by allowing your programmers to integrate shipping functionality instantly into your business systems or e-commerce websites.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cruise API offers several benefits for travel agents. It enables them to expand their offerings by integrating live pricing and booking capabilities into their websites. It also provides access to real-time availability, content, and descriptions, empowering agents to serve their customers more effectively.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platform can link you to more cruise suppliers than any other system on the market. With all leading ocean and river cruise lines integrated, our cruise API gives you access to countless itineraries. Users can use advanced filtering tools to narrow down their choices by price, ship name, cruise line, departure port, star rating, and duration.</a:t>
            </a:r>
          </a:p>
        </p:txBody>
      </p:sp>
    </p:spTree>
    <p:extLst>
      <p:ext uri="{BB962C8B-B14F-4D97-AF65-F5344CB8AC3E}">
        <p14:creationId xmlns:p14="http://schemas.microsoft.com/office/powerpoint/2010/main" val="3061264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9770DA-4A10-7A23-BDAE-71856626127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51B613C-8E93-A903-4AB1-8D715DBE93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4731" y="132693"/>
            <a:ext cx="1653244" cy="376165"/>
          </a:xfrm>
          <a:prstGeom prst="rect">
            <a:avLst/>
          </a:prstGeom>
        </p:spPr>
      </p:pic>
      <p:sp>
        <p:nvSpPr>
          <p:cNvPr id="3" name="TextBox 2">
            <a:extLst>
              <a:ext uri="{FF2B5EF4-FFF2-40B4-BE49-F238E27FC236}">
                <a16:creationId xmlns:a16="http://schemas.microsoft.com/office/drawing/2014/main" id="{F4A465BE-7B75-F3CA-1115-87CA597287DC}"/>
              </a:ext>
            </a:extLst>
          </p:cNvPr>
          <p:cNvSpPr txBox="1"/>
          <p:nvPr/>
        </p:nvSpPr>
        <p:spPr>
          <a:xfrm>
            <a:off x="762000" y="917960"/>
            <a:ext cx="10668000"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By prioritizing enhanced efficiency and focusing on brand growth, you can boost your conversion rates and achieve higher returns on investment. With enhanced speed, accuracy, content, and connectivity, you will create a seamless and customer-centric experience that drives success for your business.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cruise solution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can be combined with external systems, such as GDS, accounting and financial packages, customer relationship management systems, and yield management systems. It has an extensive range of customer- and technology-driven features and functionalities designed to streamline the end-to-end management of multi-travel resource bookings.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cruise API engages the best partners in its base and continues to expand with time. With the introduction of the cruise API, the reservation procedure has been moved online. The cruise can only be reserved through a travel service provider.</a:t>
            </a:r>
          </a:p>
        </p:txBody>
      </p:sp>
    </p:spTree>
    <p:extLst>
      <p:ext uri="{BB962C8B-B14F-4D97-AF65-F5344CB8AC3E}">
        <p14:creationId xmlns:p14="http://schemas.microsoft.com/office/powerpoint/2010/main" val="3905663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19F3C0-CE94-2ABD-289D-17AC161E1FA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7A72322-4705-4260-BD82-C2C1EE083B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4731" y="132693"/>
            <a:ext cx="1653244" cy="376165"/>
          </a:xfrm>
          <a:prstGeom prst="rect">
            <a:avLst/>
          </a:prstGeom>
        </p:spPr>
      </p:pic>
      <p:sp>
        <p:nvSpPr>
          <p:cNvPr id="3" name="TextBox 2">
            <a:extLst>
              <a:ext uri="{FF2B5EF4-FFF2-40B4-BE49-F238E27FC236}">
                <a16:creationId xmlns:a16="http://schemas.microsoft.com/office/drawing/2014/main" id="{DF7A10A4-F194-45A3-42AA-9FEC259E51BD}"/>
              </a:ext>
            </a:extLst>
          </p:cNvPr>
          <p:cNvSpPr txBox="1"/>
          <p:nvPr/>
        </p:nvSpPr>
        <p:spPr>
          <a:xfrm>
            <a:off x="641130" y="664432"/>
            <a:ext cx="10762593" cy="5915017"/>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Various travel businesses need to connect to the GDS (Global Distribution System) to source global cruise content, and when it comes to GDS, Sabre needs no introduction as one of the industry leaders in aviation, hospitality, and travel.</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opens opportunities for cruise operators and travel companies alike. Cruise operators can increase revenue, and travel companies can get cruise suppliers’ information. Through the cruise booking API, cruise operators can handle their inventories online. It further helps travel companies get real-time data.</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Grow your travel inventory by easily integrating one or a couple of our Smart or META REST/JSON APIs. Our REST/JSON API is the right solution for you. It provides direct and easy access to all our suppliers. We offer a flight API, hotel API, cruises API, car rental API, transfer API, holiday package API, etc.</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agencies and DMCs are demanding next-gen travel technology solutions integrated with cruise APIs. Cruise API provider, providing inventory of flights, hotels, transfers, sightseeing, and cruises.</a:t>
            </a:r>
          </a:p>
        </p:txBody>
      </p:sp>
    </p:spTree>
    <p:extLst>
      <p:ext uri="{BB962C8B-B14F-4D97-AF65-F5344CB8AC3E}">
        <p14:creationId xmlns:p14="http://schemas.microsoft.com/office/powerpoint/2010/main" val="2845419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3BD01C-49CF-3667-5D26-BD46ECA20FD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1A3F8B5-570B-302A-2D41-75DB1CBE4E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4731" y="132693"/>
            <a:ext cx="1653244" cy="376165"/>
          </a:xfrm>
          <a:prstGeom prst="rect">
            <a:avLst/>
          </a:prstGeom>
        </p:spPr>
      </p:pic>
      <p:sp>
        <p:nvSpPr>
          <p:cNvPr id="3" name="TextBox 2">
            <a:extLst>
              <a:ext uri="{FF2B5EF4-FFF2-40B4-BE49-F238E27FC236}">
                <a16:creationId xmlns:a16="http://schemas.microsoft.com/office/drawing/2014/main" id="{E8658A87-942F-B40D-74A2-2FE869AEAAF5}"/>
              </a:ext>
            </a:extLst>
          </p:cNvPr>
          <p:cNvSpPr txBox="1"/>
          <p:nvPr/>
        </p:nvSpPr>
        <p:spPr>
          <a:xfrm>
            <a:off x="746233" y="720374"/>
            <a:ext cx="11056883"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There are various APIs available that provide pricing information for major cruise lines offering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Cruise Price API</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such as the Cruise Direct API and the Cruise Ship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Centers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API, which offer real-time data on cruise pricing and availability from several cruise lines, including Carnival, Royal Caribbean, and Norwegian Cruise Line, among others.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cruise booking system refers to an online booking engine that is further connected to the GDS and gathers information from multiple airlines. The leading GDS include Amadeus, Galileo, Sabre, etc. GDS acts as a database of information and offers the right information to travel businesses. The leading travel agencies are deploying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flight booking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real-time data and to maximize reservations.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Cruise API integration services are like any other normal API service where we need to integrate the API in either XML or JSON format. Compared to flights, hotels, and cars, the API for cruises is difficult to get owing to the low availability of suppliers.</a:t>
            </a:r>
          </a:p>
        </p:txBody>
      </p:sp>
    </p:spTree>
    <p:extLst>
      <p:ext uri="{BB962C8B-B14F-4D97-AF65-F5344CB8AC3E}">
        <p14:creationId xmlns:p14="http://schemas.microsoft.com/office/powerpoint/2010/main" val="3632531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E2CE8F-9324-ACFF-00DC-22326B44090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9CD02A2-4B6E-A113-CDC0-6F8EC2D27E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4731" y="132693"/>
            <a:ext cx="1653244" cy="376165"/>
          </a:xfrm>
          <a:prstGeom prst="rect">
            <a:avLst/>
          </a:prstGeom>
        </p:spPr>
      </p:pic>
      <p:sp>
        <p:nvSpPr>
          <p:cNvPr id="3" name="TextBox 2">
            <a:extLst>
              <a:ext uri="{FF2B5EF4-FFF2-40B4-BE49-F238E27FC236}">
                <a16:creationId xmlns:a16="http://schemas.microsoft.com/office/drawing/2014/main" id="{48C0D26E-3E5D-DD23-ADE5-E3F2B149E5CC}"/>
              </a:ext>
            </a:extLst>
          </p:cNvPr>
          <p:cNvSpPr txBox="1"/>
          <p:nvPr/>
        </p:nvSpPr>
        <p:spPr>
          <a:xfrm>
            <a:off x="735723" y="650289"/>
            <a:ext cx="11004331" cy="5827621"/>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Some possible services that could be preferred as part of cruise API integration include: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Consulting and planning services to help businesses understand how to best use the cruise API to meet their requirements and goals.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Development services to establish custom integrations between the business’ systems and the cruise API.</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Integration support to assist businesses with the technical aspects of integrating the cruise API into their systems and applications.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Maintenance and support services to ensure that the integration remains modern and continues to function effortlessly over time.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Training and onboarding services to help businesses and their staff understand how to use the cruise API effectively.</a:t>
            </a:r>
          </a:p>
        </p:txBody>
      </p:sp>
    </p:spTree>
    <p:extLst>
      <p:ext uri="{BB962C8B-B14F-4D97-AF65-F5344CB8AC3E}">
        <p14:creationId xmlns:p14="http://schemas.microsoft.com/office/powerpoint/2010/main" val="1748030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8581A5-CBBE-B1EB-159B-AA70C9B7182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AAB8334-344E-3385-8F11-A4A6A08AFF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4731" y="132693"/>
            <a:ext cx="1653244" cy="376165"/>
          </a:xfrm>
          <a:prstGeom prst="rect">
            <a:avLst/>
          </a:prstGeom>
        </p:spPr>
      </p:pic>
      <p:sp>
        <p:nvSpPr>
          <p:cNvPr id="3" name="TextBox 2">
            <a:extLst>
              <a:ext uri="{FF2B5EF4-FFF2-40B4-BE49-F238E27FC236}">
                <a16:creationId xmlns:a16="http://schemas.microsoft.com/office/drawing/2014/main" id="{EA0C1205-880D-4978-9C77-DF06A694AAA4}"/>
              </a:ext>
            </a:extLst>
          </p:cNvPr>
          <p:cNvSpPr txBox="1"/>
          <p:nvPr/>
        </p:nvSpPr>
        <p:spPr>
          <a:xfrm>
            <a:off x="924909" y="1084381"/>
            <a:ext cx="9921767" cy="4539512"/>
          </a:xfrm>
          <a:prstGeom prst="rect">
            <a:avLst/>
          </a:prstGeom>
          <a:noFill/>
        </p:spPr>
        <p:txBody>
          <a:bodyPr wrap="square">
            <a:spAutoFit/>
          </a:bodyPr>
          <a:lstStyle/>
          <a:p>
            <a:pPr algn="ctr">
              <a:lnSpc>
                <a:spcPct val="107000"/>
              </a:lnSpc>
              <a:spcAft>
                <a:spcPts val="800"/>
              </a:spcAft>
              <a:buNone/>
            </a:pP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The Most Complete and Customizable Leading Technology Reservation System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cruise module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of our booking engine offers you the latest tools to offer your customers the possibility of buying cruises online. With the cruise module, you will be able to:</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Sell your cruises.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Provide those straightforwardly contracted cruises or replicate data from the cruises preferred by your wholesale partners.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Distribute your cruises online, using a secure payment gateway.</a:t>
            </a:r>
          </a:p>
        </p:txBody>
      </p:sp>
    </p:spTree>
    <p:extLst>
      <p:ext uri="{BB962C8B-B14F-4D97-AF65-F5344CB8AC3E}">
        <p14:creationId xmlns:p14="http://schemas.microsoft.com/office/powerpoint/2010/main" val="31755395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A694FD-108A-75EB-D5E5-B7526E55846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18AD226-4A89-770F-D286-C4FA16EF0F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4731" y="132693"/>
            <a:ext cx="1653244" cy="376165"/>
          </a:xfrm>
          <a:prstGeom prst="rect">
            <a:avLst/>
          </a:prstGeom>
        </p:spPr>
      </p:pic>
      <p:sp>
        <p:nvSpPr>
          <p:cNvPr id="3" name="TextBox 2">
            <a:extLst>
              <a:ext uri="{FF2B5EF4-FFF2-40B4-BE49-F238E27FC236}">
                <a16:creationId xmlns:a16="http://schemas.microsoft.com/office/drawing/2014/main" id="{E4B353A6-6DF3-9641-7497-5FFF427D5B71}"/>
              </a:ext>
            </a:extLst>
          </p:cNvPr>
          <p:cNvSpPr txBox="1"/>
          <p:nvPr/>
        </p:nvSpPr>
        <p:spPr>
          <a:xfrm>
            <a:off x="1103586" y="2000884"/>
            <a:ext cx="8870731" cy="2856231"/>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Provide extra supplementary services and products to add value to the package and increase profits on each sale.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Create itineraries, offers, cabins, etc.</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Present a detailed package price to your customer.</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Handle rates for cabins, adults, and children.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Manage all bookings made from a single access point.</a:t>
            </a:r>
          </a:p>
        </p:txBody>
      </p:sp>
    </p:spTree>
    <p:extLst>
      <p:ext uri="{BB962C8B-B14F-4D97-AF65-F5344CB8AC3E}">
        <p14:creationId xmlns:p14="http://schemas.microsoft.com/office/powerpoint/2010/main" val="2146404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5696A3-C465-18CD-096D-2FB1F49BC0A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FC9256A-8AB7-2879-EA06-01DDD5DAFF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4731" y="132693"/>
            <a:ext cx="1653244" cy="376165"/>
          </a:xfrm>
          <a:prstGeom prst="rect">
            <a:avLst/>
          </a:prstGeom>
        </p:spPr>
      </p:pic>
      <p:sp>
        <p:nvSpPr>
          <p:cNvPr id="3" name="TextBox 2">
            <a:extLst>
              <a:ext uri="{FF2B5EF4-FFF2-40B4-BE49-F238E27FC236}">
                <a16:creationId xmlns:a16="http://schemas.microsoft.com/office/drawing/2014/main" id="{58D4FE30-239D-5074-45AA-05E50C3A9B60}"/>
              </a:ext>
            </a:extLst>
          </p:cNvPr>
          <p:cNvSpPr txBox="1"/>
          <p:nvPr/>
        </p:nvSpPr>
        <p:spPr>
          <a:xfrm>
            <a:off x="1114096" y="705133"/>
            <a:ext cx="10342179" cy="513986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Benefits Of Travelopro Cruise API Integration: </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Trouble-free Online Cruise Reservations: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Streamline your cruise booking process and eliminate manual efforts.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Data Security and Compliance: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Rest assured that your data is precisely safeguarded and complies with legal regulations.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Discounts and Deals: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Provide your clients with discounts and special offers.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Lucrative Commissions: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Maximize your earnings with high-level commissions.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Versatile Filtering Options: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Tailor search options for a tailored experience.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Excellent Booking Process: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Ensure a sophisticated and satisfying booking experience.</a:t>
            </a:r>
          </a:p>
        </p:txBody>
      </p:sp>
    </p:spTree>
    <p:extLst>
      <p:ext uri="{BB962C8B-B14F-4D97-AF65-F5344CB8AC3E}">
        <p14:creationId xmlns:p14="http://schemas.microsoft.com/office/powerpoint/2010/main" val="23963716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D0359A-D2F9-5267-229D-2792B7B9D49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5059B67-5EE5-8F95-A671-36E9914F79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4731" y="132693"/>
            <a:ext cx="1653244" cy="376165"/>
          </a:xfrm>
          <a:prstGeom prst="rect">
            <a:avLst/>
          </a:prstGeom>
        </p:spPr>
      </p:pic>
      <p:sp>
        <p:nvSpPr>
          <p:cNvPr id="3" name="TextBox 2">
            <a:extLst>
              <a:ext uri="{FF2B5EF4-FFF2-40B4-BE49-F238E27FC236}">
                <a16:creationId xmlns:a16="http://schemas.microsoft.com/office/drawing/2014/main" id="{F1BF201D-17EE-1981-313F-3C4E9ACC2233}"/>
              </a:ext>
            </a:extLst>
          </p:cNvPr>
          <p:cNvSpPr txBox="1"/>
          <p:nvPr/>
        </p:nvSpPr>
        <p:spPr>
          <a:xfrm>
            <a:off x="1030014" y="1451966"/>
            <a:ext cx="9932276" cy="3749168"/>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Multi-Currency Support: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Grow your reach by supporting multiple currencies.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Real-Time Cruise Inventory: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Access an extensive database of cruises.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Enhanced Productivity: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Gain a competitive edge and improve productivity.</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Real-Time Access: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Enjoy real-time access to seat availability and inventory.</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24/7 Customer Support: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Benefit from round-the-clock customer support.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User Registration and Validation Modules: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Offer a seamless user experience.</a:t>
            </a:r>
          </a:p>
        </p:txBody>
      </p:sp>
    </p:spTree>
    <p:extLst>
      <p:ext uri="{BB962C8B-B14F-4D97-AF65-F5344CB8AC3E}">
        <p14:creationId xmlns:p14="http://schemas.microsoft.com/office/powerpoint/2010/main" val="1547033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A59CC8-B67D-5E99-AF0C-A34B05861FB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302A32A-0B6D-CFC8-98FF-91EC404C7F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4731" y="132693"/>
            <a:ext cx="1653244" cy="376165"/>
          </a:xfrm>
          <a:prstGeom prst="rect">
            <a:avLst/>
          </a:prstGeom>
        </p:spPr>
      </p:pic>
      <p:sp>
        <p:nvSpPr>
          <p:cNvPr id="3" name="TextBox 2">
            <a:extLst>
              <a:ext uri="{FF2B5EF4-FFF2-40B4-BE49-F238E27FC236}">
                <a16:creationId xmlns:a16="http://schemas.microsoft.com/office/drawing/2014/main" id="{60C2BB63-C296-5A39-C1B9-0F53C521BB71}"/>
              </a:ext>
            </a:extLst>
          </p:cNvPr>
          <p:cNvSpPr txBox="1"/>
          <p:nvPr/>
        </p:nvSpPr>
        <p:spPr>
          <a:xfrm>
            <a:off x="1156137" y="1048705"/>
            <a:ext cx="9722069" cy="4334328"/>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Cruise API – The Ultimate Solution for Effortless Cruise Bookings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today’s fast-paced technological world, APIs play an essential role in enabling organizations to exchange information and provide value-added services. Cruise is one of the fastest-growing segments in the travel industry, with nearly 25 million passengers expected to cruise each year.</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There are now several types of cruises on offer, each rivalling the next in experience. Adding cruises to your services would help you considerably add value to your packages, which eventually allows you to bring in revenue and profits.</a:t>
            </a:r>
          </a:p>
        </p:txBody>
      </p:sp>
    </p:spTree>
    <p:extLst>
      <p:ext uri="{BB962C8B-B14F-4D97-AF65-F5344CB8AC3E}">
        <p14:creationId xmlns:p14="http://schemas.microsoft.com/office/powerpoint/2010/main" val="3393098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40933C-52A0-68C4-DDAE-6643B4B40B4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37DFC26-D727-009B-09F3-33E7BC5DF7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4731" y="132693"/>
            <a:ext cx="1653244" cy="376165"/>
          </a:xfrm>
          <a:prstGeom prst="rect">
            <a:avLst/>
          </a:prstGeom>
        </p:spPr>
      </p:pic>
      <p:sp>
        <p:nvSpPr>
          <p:cNvPr id="2" name="Title 1">
            <a:extLst>
              <a:ext uri="{FF2B5EF4-FFF2-40B4-BE49-F238E27FC236}">
                <a16:creationId xmlns:a16="http://schemas.microsoft.com/office/drawing/2014/main" id="{2AEAF378-14FE-400E-5D89-5B26ABD0B030}"/>
              </a:ext>
            </a:extLst>
          </p:cNvPr>
          <p:cNvSpPr txBox="1">
            <a:spLocks/>
          </p:cNvSpPr>
          <p:nvPr/>
        </p:nvSpPr>
        <p:spPr>
          <a:xfrm>
            <a:off x="979722" y="1026699"/>
            <a:ext cx="10424002"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tabLst>
                <a:tab pos="4122420" algn="l"/>
              </a:tabLst>
            </a:pPr>
            <a:r>
              <a:rPr lang="en-IN" sz="2800" b="1" cap="none">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https://www.travelopro.com/cruise-api-provider.php</a:t>
            </a:r>
            <a:endParaRPr lang="en-IN" sz="2800" b="1" cap="none">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tabLst>
                <a:tab pos="4122420" algn="l"/>
              </a:tabLst>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tabLst>
                <a:tab pos="4122420" algn="l"/>
              </a:tabLst>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16023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8BD4BB-EAC9-EDBE-3198-F8CCF75580E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58F5088-59A3-A32C-2D42-B14C553754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4731" y="132693"/>
            <a:ext cx="1653244" cy="376165"/>
          </a:xfrm>
          <a:prstGeom prst="rect">
            <a:avLst/>
          </a:prstGeom>
        </p:spPr>
      </p:pic>
      <p:sp>
        <p:nvSpPr>
          <p:cNvPr id="3" name="TextBox 2">
            <a:extLst>
              <a:ext uri="{FF2B5EF4-FFF2-40B4-BE49-F238E27FC236}">
                <a16:creationId xmlns:a16="http://schemas.microsoft.com/office/drawing/2014/main" id="{0256C364-F4F2-AC52-FE24-AD35A0C857FD}"/>
              </a:ext>
            </a:extLst>
          </p:cNvPr>
          <p:cNvSpPr txBox="1"/>
          <p:nvPr/>
        </p:nvSpPr>
        <p:spPr>
          <a:xfrm>
            <a:off x="1068360" y="1115546"/>
            <a:ext cx="10152993" cy="4626908"/>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cruise API integration service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a service that helps cruise lines and travel agencies integrate their systems with cruise industry APIs. This may include the integration of APIs from leading cruise lines, such as Carnival, Royal Caribbean, and Norwegian Cruise Line, as well as smaller, specialized cruise lines.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API provides access to up-to-date pricing data, making it easy to compare prices from different cruise lines and find the best deals. Additionally,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Cruise Booking Engine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offers a simple and easy-to-use interface, enabling you to quickly retrieve pricing information for your desired cruise itinerary.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cruise industry, like any other, demands innovation and differentiation to attract more customers, enhance satisfaction, and increase revenues.</a:t>
            </a:r>
          </a:p>
        </p:txBody>
      </p:sp>
    </p:spTree>
    <p:extLst>
      <p:ext uri="{BB962C8B-B14F-4D97-AF65-F5344CB8AC3E}">
        <p14:creationId xmlns:p14="http://schemas.microsoft.com/office/powerpoint/2010/main" val="1560168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B2EAAA-A5CD-DC2A-8892-3A2B2A0EAA6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3865D61-5DA6-EB1F-ED8A-AE5C8B5264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4731" y="132693"/>
            <a:ext cx="1653244" cy="376165"/>
          </a:xfrm>
          <a:prstGeom prst="rect">
            <a:avLst/>
          </a:prstGeom>
        </p:spPr>
      </p:pic>
      <p:sp>
        <p:nvSpPr>
          <p:cNvPr id="3" name="TextBox 2">
            <a:extLst>
              <a:ext uri="{FF2B5EF4-FFF2-40B4-BE49-F238E27FC236}">
                <a16:creationId xmlns:a16="http://schemas.microsoft.com/office/drawing/2014/main" id="{D271EB66-7C39-25A1-2B91-547038D0A81A}"/>
              </a:ext>
            </a:extLst>
          </p:cNvPr>
          <p:cNvSpPr txBox="1"/>
          <p:nvPr/>
        </p:nvSpPr>
        <p:spPr>
          <a:xfrm>
            <a:off x="1040524" y="1012954"/>
            <a:ext cx="10110952" cy="4832092"/>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Use a Cruise API Integration Service? </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growing cruise industry is heading into high-tech technology, which is transforming cruise ships into smart ships. Streamline your onboard IT landscape and avoid vendor lock-ins with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Cruise API</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Cruise API integration services have the ability to offer smooth and comprehensive experiences where search, comparisons, bookings, and customizations can all happen under the same roof.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Various platforms are made accessible at the click of a button, enabling choices to be made through automated updates. The data displayed on the platform is always current, leaving no space for outdated data.</a:t>
            </a:r>
          </a:p>
        </p:txBody>
      </p:sp>
    </p:spTree>
    <p:extLst>
      <p:ext uri="{BB962C8B-B14F-4D97-AF65-F5344CB8AC3E}">
        <p14:creationId xmlns:p14="http://schemas.microsoft.com/office/powerpoint/2010/main" val="341694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A48AB8-AAFE-9C33-0EDF-7C6328F9AF7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B5A7D76-895C-EF26-8BFB-56F6ACBF22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4731" y="132693"/>
            <a:ext cx="1653244" cy="376165"/>
          </a:xfrm>
          <a:prstGeom prst="rect">
            <a:avLst/>
          </a:prstGeom>
        </p:spPr>
      </p:pic>
      <p:sp>
        <p:nvSpPr>
          <p:cNvPr id="3" name="TextBox 2">
            <a:extLst>
              <a:ext uri="{FF2B5EF4-FFF2-40B4-BE49-F238E27FC236}">
                <a16:creationId xmlns:a16="http://schemas.microsoft.com/office/drawing/2014/main" id="{4EC3EA4C-87E8-D246-6301-4E2E85DD8809}"/>
              </a:ext>
            </a:extLst>
          </p:cNvPr>
          <p:cNvSpPr txBox="1"/>
          <p:nvPr/>
        </p:nvSpPr>
        <p:spPr>
          <a:xfrm>
            <a:off x="716262" y="508858"/>
            <a:ext cx="10759475" cy="5915017"/>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Which Is the Best Cruise API Provider Company Who Offer Best Deals With Outstanding Customer Service?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Are you getting the best, most competitive price from your cruise API provider? You’re looking for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best cruise API provider</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can understand your budget constraints and your aspirations and come up with excellent solutions accordingly. You’re looking for a company that can offer you the best deals with remarkable customer service. Here’s where Travelopro comes in.</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an industry-leading travel technology company offering a best-in-class cruise API for travel agents. We offer a cruise API with a rapid, reliable booking reservation system, which reduces the time and energy of customers. It is a highly exclusive solution that comes with reservations for those travelers who plan their holidays to visit several destinations. Our cruise API offers an end-to-end booking platform without any redirection to a third party.</a:t>
            </a:r>
          </a:p>
        </p:txBody>
      </p:sp>
    </p:spTree>
    <p:extLst>
      <p:ext uri="{BB962C8B-B14F-4D97-AF65-F5344CB8AC3E}">
        <p14:creationId xmlns:p14="http://schemas.microsoft.com/office/powerpoint/2010/main" val="1643369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9980CA-4BA5-F37E-864E-5FE15E3935A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032B832-92B6-3AB5-45DF-2FA95E48DC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4731" y="132693"/>
            <a:ext cx="1653244" cy="376165"/>
          </a:xfrm>
          <a:prstGeom prst="rect">
            <a:avLst/>
          </a:prstGeom>
        </p:spPr>
      </p:pic>
      <p:sp>
        <p:nvSpPr>
          <p:cNvPr id="3" name="TextBox 2">
            <a:extLst>
              <a:ext uri="{FF2B5EF4-FFF2-40B4-BE49-F238E27FC236}">
                <a16:creationId xmlns:a16="http://schemas.microsoft.com/office/drawing/2014/main" id="{22900D5F-5848-9C93-845D-4BFD6A93E0B6}"/>
              </a:ext>
            </a:extLst>
          </p:cNvPr>
          <p:cNvSpPr txBox="1"/>
          <p:nvPr/>
        </p:nvSpPr>
        <p:spPr>
          <a:xfrm>
            <a:off x="809295" y="854437"/>
            <a:ext cx="10752083"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cruise providers on a single platform that travel agents can access through the Cruise API to do simple online cruise bookings. The API is a connection between the cruise supplier and online travel agencies where these OTAs can view their live, real-time inventory and availability when accessing cruise booking software.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API integration services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offer an interface that connects cruise suppliers and online travel agencies, enabling online travel agents to access real-time inventory and availability through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B2B or B2C sales channels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API provides you with access to a huge range of cruise options, including everything from intimate yacht excursions to luxurious ocean liners. We cater to all budgets and destinations, ensuring that there is something for everyone. Our user-friendly interface makes it simple to develop and build your unique website and sell dream cruises to your customers, all from the comfort of your own device.</a:t>
            </a:r>
          </a:p>
        </p:txBody>
      </p:sp>
    </p:spTree>
    <p:extLst>
      <p:ext uri="{BB962C8B-B14F-4D97-AF65-F5344CB8AC3E}">
        <p14:creationId xmlns:p14="http://schemas.microsoft.com/office/powerpoint/2010/main" val="1670579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0A9219-CEF9-3688-60E8-7C79C6121F4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D19DE06-96F1-C7D3-CEF6-7CC3E4224D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4731" y="132693"/>
            <a:ext cx="1653244" cy="376165"/>
          </a:xfrm>
          <a:prstGeom prst="rect">
            <a:avLst/>
          </a:prstGeom>
        </p:spPr>
      </p:pic>
      <p:sp>
        <p:nvSpPr>
          <p:cNvPr id="3" name="TextBox 2">
            <a:extLst>
              <a:ext uri="{FF2B5EF4-FFF2-40B4-BE49-F238E27FC236}">
                <a16:creationId xmlns:a16="http://schemas.microsoft.com/office/drawing/2014/main" id="{4101434B-255C-6E60-E662-9BC0C3C26120}"/>
              </a:ext>
            </a:extLst>
          </p:cNvPr>
          <p:cNvSpPr txBox="1"/>
          <p:nvPr/>
        </p:nvSpPr>
        <p:spPr>
          <a:xfrm>
            <a:off x="835572" y="918535"/>
            <a:ext cx="10520855"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cruise API is available with cutting-edge technology and provides you access to multiple UPS services. Our cruise API is excellent for networking shipping activities at multiple retail locations, dealers, or branch offices. It is also the best solution for mailrooms in large corporations or campus environments.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cruise booking API helps travel companies get the best deals from cruise suppliers. Also, cruise operators can handle user information, sales, accounts, inventories, and other things. We aim to develop futuristic solutions. Whether you need a cruise booking engine,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cruise booking software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or a cruise API, we have it all.</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motto is to serve our clients, and by selecting us as your travel API supplier, you can witness the entire prospective of our company. We can provide you with multiple options, depending on your requirements. We have flights, hotels, tours, and car rental solutions for your website.</a:t>
            </a:r>
          </a:p>
        </p:txBody>
      </p:sp>
    </p:spTree>
    <p:extLst>
      <p:ext uri="{BB962C8B-B14F-4D97-AF65-F5344CB8AC3E}">
        <p14:creationId xmlns:p14="http://schemas.microsoft.com/office/powerpoint/2010/main" val="3420008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416E8D-B65E-64D2-068E-C033B6167F5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AEA9A05-8C27-13AC-5BDB-905905FA45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4731" y="132693"/>
            <a:ext cx="1653244" cy="376165"/>
          </a:xfrm>
          <a:prstGeom prst="rect">
            <a:avLst/>
          </a:prstGeom>
        </p:spPr>
      </p:pic>
      <p:sp>
        <p:nvSpPr>
          <p:cNvPr id="3" name="TextBox 2">
            <a:extLst>
              <a:ext uri="{FF2B5EF4-FFF2-40B4-BE49-F238E27FC236}">
                <a16:creationId xmlns:a16="http://schemas.microsoft.com/office/drawing/2014/main" id="{B6C41836-7EED-881F-75D4-76E78C137F84}"/>
              </a:ext>
            </a:extLst>
          </p:cNvPr>
          <p:cNvSpPr txBox="1"/>
          <p:nvPr/>
        </p:nvSpPr>
        <p:spPr>
          <a:xfrm>
            <a:off x="840828" y="686271"/>
            <a:ext cx="10741572" cy="581242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absolutely understand your desire to tap into the cruise line industry, as it’s a swiftly growing sector within the global tourism market. We offer cruise aggregation platforms you can connect to and have access to the integrated suppliers.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have integrations with all leading travel providers, drawing rich data and content for all types of travel, including cruises, car rental agencies, hotels, and land vacations. We also offer extensive integration with several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third-party APIs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the purpose of integrating maps, weather, and dozens of other features.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services enable small to enterprise-level travel agents to book cruises online effortlessly. Our global distribution systems facilitate the connection of end customers, clients, suppliers, and online travel platforms. Our well-designed cruise booking API empowers businesses to receive discounts from the best cruise suppliers. We integrate our API with the client's booking engine, and they reap the benefits later.</a:t>
            </a:r>
          </a:p>
        </p:txBody>
      </p:sp>
    </p:spTree>
    <p:extLst>
      <p:ext uri="{BB962C8B-B14F-4D97-AF65-F5344CB8AC3E}">
        <p14:creationId xmlns:p14="http://schemas.microsoft.com/office/powerpoint/2010/main" val="2465887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263CEC-7893-75A1-1E75-7E0353038A6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C694597-A1CF-0B15-A453-4C3B06C3D3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4731" y="132693"/>
            <a:ext cx="1653244" cy="376165"/>
          </a:xfrm>
          <a:prstGeom prst="rect">
            <a:avLst/>
          </a:prstGeom>
        </p:spPr>
      </p:pic>
      <p:sp>
        <p:nvSpPr>
          <p:cNvPr id="8" name="TextBox 7">
            <a:extLst>
              <a:ext uri="{FF2B5EF4-FFF2-40B4-BE49-F238E27FC236}">
                <a16:creationId xmlns:a16="http://schemas.microsoft.com/office/drawing/2014/main" id="{F540C76B-058F-A125-2E74-0AE3E646915B}"/>
              </a:ext>
            </a:extLst>
          </p:cNvPr>
          <p:cNvSpPr txBox="1"/>
          <p:nvPr/>
        </p:nvSpPr>
        <p:spPr>
          <a:xfrm>
            <a:off x="903889" y="679527"/>
            <a:ext cx="10710041" cy="5329857"/>
          </a:xfrm>
          <a:prstGeom prst="rect">
            <a:avLst/>
          </a:prstGeom>
          <a:noFill/>
        </p:spPr>
        <p:txBody>
          <a:bodyPr wrap="square">
            <a:spAutoFit/>
          </a:bodyPr>
          <a:lstStyle/>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focus on partnering with cruise companies to provide the customer with pricing information and the ability to compare and complete the booking. </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have many years of experience in cruise technology and are a trusted leader in the industry. Our API is greatly versatile, allowing your programmers to incorporate functions instantly into your business systems or e-commerce websites, making it more versatile.</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team also provides amazing customer service and the best support to our customers for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Cruise XML API integration</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We also provide an unparalleled cruise reservation system, cruise API integration, and a cruise booking engine.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u="sng"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Booking API</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Enables you to book cruise cabins.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u="sng"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Content API</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portfolio, static information, cruise destinations, and media content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u="sng"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Distribution API</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Get availability information for all of our cruise lines.</a:t>
            </a:r>
          </a:p>
        </p:txBody>
      </p:sp>
    </p:spTree>
    <p:extLst>
      <p:ext uri="{BB962C8B-B14F-4D97-AF65-F5344CB8AC3E}">
        <p14:creationId xmlns:p14="http://schemas.microsoft.com/office/powerpoint/2010/main" val="21382523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31</TotalTime>
  <Words>2404</Words>
  <Application>Microsoft Office PowerPoint</Application>
  <PresentationFormat>Widescreen</PresentationFormat>
  <Paragraphs>91</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1</cp:revision>
  <dcterms:created xsi:type="dcterms:W3CDTF">2025-08-21T07:05:54Z</dcterms:created>
  <dcterms:modified xsi:type="dcterms:W3CDTF">2025-08-21T07:37:41Z</dcterms:modified>
</cp:coreProperties>
</file>