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91"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3" d="100"/>
          <a:sy n="73" d="100"/>
        </p:scale>
        <p:origin x="10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5A4C8E1A-C408-42CF-A4EB-8A15E29EDF6A}" type="datetimeFigureOut">
              <a:rPr lang="en-IN" smtClean="0"/>
              <a:t>20-08-2025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288581566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4C8E1A-C408-42CF-A4EB-8A15E29EDF6A}" type="datetimeFigureOut">
              <a:rPr lang="en-IN" smtClean="0"/>
              <a:t>20-08-2025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1521469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4C8E1A-C408-42CF-A4EB-8A15E29EDF6A}" type="datetimeFigureOut">
              <a:rPr lang="en-IN" smtClean="0"/>
              <a:t>20-08-2025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35231671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4C8E1A-C408-42CF-A4EB-8A15E29EDF6A}" type="datetimeFigureOut">
              <a:rPr lang="en-IN" smtClean="0"/>
              <a:t>20-08-2025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3521315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4C8E1A-C408-42CF-A4EB-8A15E29EDF6A}" type="datetimeFigureOut">
              <a:rPr lang="en-IN" smtClean="0"/>
              <a:t>20-08-2025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2008649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4C8E1A-C408-42CF-A4EB-8A15E29EDF6A}" type="datetimeFigureOut">
              <a:rPr lang="en-IN" smtClean="0"/>
              <a:t>20-08-2025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8945233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4C8E1A-C408-42CF-A4EB-8A15E29EDF6A}" type="datetimeFigureOut">
              <a:rPr lang="en-IN" smtClean="0"/>
              <a:t>20-08-2025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14493835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4C8E1A-C408-42CF-A4EB-8A15E29EDF6A}" type="datetimeFigureOut">
              <a:rPr lang="en-IN" smtClean="0"/>
              <a:t>20-08-2025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FF2900E-9513-423C-ACF7-C80C2889D50E}"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22556581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4C8E1A-C408-42CF-A4EB-8A15E29EDF6A}" type="datetimeFigureOut">
              <a:rPr lang="en-IN" smtClean="0"/>
              <a:t>20-08-2025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2612957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4C8E1A-C408-42CF-A4EB-8A15E29EDF6A}" type="datetimeFigureOut">
              <a:rPr lang="en-IN" smtClean="0"/>
              <a:t>20-08-2025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1697469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4C8E1A-C408-42CF-A4EB-8A15E29EDF6A}" type="datetimeFigureOut">
              <a:rPr lang="en-IN" smtClean="0"/>
              <a:t>20-08-2025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1766977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4C8E1A-C408-42CF-A4EB-8A15E29EDF6A}" type="datetimeFigureOut">
              <a:rPr lang="en-IN" smtClean="0"/>
              <a:t>20-08-2025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2594406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4C8E1A-C408-42CF-A4EB-8A15E29EDF6A}" type="datetimeFigureOut">
              <a:rPr lang="en-IN" smtClean="0"/>
              <a:t>20-08-2025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1862777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4C8E1A-C408-42CF-A4EB-8A15E29EDF6A}" type="datetimeFigureOut">
              <a:rPr lang="en-IN" smtClean="0"/>
              <a:t>20-08-2025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3662823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5A4C8E1A-C408-42CF-A4EB-8A15E29EDF6A}" type="datetimeFigureOut">
              <a:rPr lang="en-IN" smtClean="0"/>
              <a:t>20-08-2025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3691525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4C8E1A-C408-42CF-A4EB-8A15E29EDF6A}" type="datetimeFigureOut">
              <a:rPr lang="en-IN" smtClean="0"/>
              <a:t>20-08-2025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4208453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4C8E1A-C408-42CF-A4EB-8A15E29EDF6A}" type="datetimeFigureOut">
              <a:rPr lang="en-IN" smtClean="0"/>
              <a:t>20-08-2025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FF2900E-9513-423C-ACF7-C80C2889D50E}" type="slidenum">
              <a:rPr lang="en-IN" smtClean="0"/>
              <a:t>‹#›</a:t>
            </a:fld>
            <a:endParaRPr lang="en-IN"/>
          </a:p>
        </p:txBody>
      </p:sp>
    </p:spTree>
    <p:extLst>
      <p:ext uri="{BB962C8B-B14F-4D97-AF65-F5344CB8AC3E}">
        <p14:creationId xmlns:p14="http://schemas.microsoft.com/office/powerpoint/2010/main" val="2576167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A4C8E1A-C408-42CF-A4EB-8A15E29EDF6A}" type="datetimeFigureOut">
              <a:rPr lang="en-IN" smtClean="0"/>
              <a:t>20-08-2025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FF2900E-9513-423C-ACF7-C80C2889D50E}" type="slidenum">
              <a:rPr lang="en-IN" smtClean="0"/>
              <a:t>‹#›</a:t>
            </a:fld>
            <a:endParaRPr lang="en-IN"/>
          </a:p>
        </p:txBody>
      </p:sp>
    </p:spTree>
    <p:extLst>
      <p:ext uri="{BB962C8B-B14F-4D97-AF65-F5344CB8AC3E}">
        <p14:creationId xmlns:p14="http://schemas.microsoft.com/office/powerpoint/2010/main" val="253326454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travelopro.com"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10.xml.rels><?xml version="1.0" encoding="UTF-8" standalone="yes"?>
<Relationships xmlns="http://schemas.openxmlformats.org/package/2006/relationships"><Relationship Id="rId3" Type="http://schemas.openxmlformats.org/officeDocument/2006/relationships/hyperlink" Target="https://www.travelopro.com/online-travel-agencies-otas.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ravelopro.com/central-reservation-system.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flight-api.php"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www.travelopro.com/online-booking-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third-party-api-integration.php"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s://www.travelopro.com/hotel-crs.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s://www.travelopro.com/hotel-crs.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airline-crs.php"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s://www.travelopro.com/hotel-booking-system.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travelopro.com/central-reservation-system.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s://www.travelopro.com/airline-crs.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travelopro.com/travel-portal-development-cost.php"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internet-booking-engine.php" TargetMode="External"/><Relationship Id="rId5" Type="http://schemas.openxmlformats.org/officeDocument/2006/relationships/hyperlink" Target="https://www.travelopro.com/travel-agency-booking-software.php" TargetMode="External"/><Relationship Id="rId4" Type="http://schemas.openxmlformats.org/officeDocument/2006/relationships/hyperlink" Target="https://www.travelopro.com/car-crs.php"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travelopro.com/airline-ticketing-system.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global-distribution-system-amadeus-galileo-sabre-travelport.ph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travelopro.com/car-rental-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xml-api-integrations.php"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slideshare.net/olivier-james/airline-booking-system-software-with-amadeus-galileo-amp-sabre-gds-integration"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flight-reservation-system.php" TargetMode="External"/><Relationship Id="rId4" Type="http://schemas.openxmlformats.org/officeDocument/2006/relationships/hyperlink" Target="https://www.travelopro.com/sabre-gds-system.php"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57C294A-C7D2-62A3-D800-3DF83AFBB0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6" name="TextBox 5">
            <a:extLst>
              <a:ext uri="{FF2B5EF4-FFF2-40B4-BE49-F238E27FC236}">
                <a16:creationId xmlns:a16="http://schemas.microsoft.com/office/drawing/2014/main" id="{98060645-5883-A6C3-E8AB-983A40BE2912}"/>
              </a:ext>
            </a:extLst>
          </p:cNvPr>
          <p:cNvSpPr txBox="1"/>
          <p:nvPr/>
        </p:nvSpPr>
        <p:spPr>
          <a:xfrm>
            <a:off x="4419297" y="5906684"/>
            <a:ext cx="3820813"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dirty="0">
                <a:latin typeface="Calibri" panose="020F0502020204030204" pitchFamily="34" charset="0"/>
                <a:ea typeface="Calibri" panose="020F0502020204030204" pitchFamily="34" charset="0"/>
                <a:cs typeface="Calibri" panose="020F0502020204030204" pitchFamily="34" charset="0"/>
              </a:rPr>
              <a:t>Email id : </a:t>
            </a:r>
            <a:r>
              <a:rPr lang="en-IN" sz="2000" dirty="0">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contact@travelopro.com</a:t>
            </a:r>
            <a:endParaRPr lang="en-IN" sz="2000" dirty="0">
              <a:latin typeface="Calibri" panose="020F0502020204030204" pitchFamily="34" charset="0"/>
              <a:ea typeface="Calibri" panose="020F0502020204030204" pitchFamily="34" charset="0"/>
              <a:cs typeface="Calibri" panose="020F0502020204030204" pitchFamily="34" charset="0"/>
            </a:endParaRPr>
          </a:p>
          <a:p>
            <a:r>
              <a:rPr lang="en-IN" sz="2000" b="1" dirty="0">
                <a:latin typeface="Calibri" panose="020F0502020204030204" pitchFamily="34" charset="0"/>
                <a:ea typeface="Calibri" panose="020F0502020204030204" pitchFamily="34" charset="0"/>
                <a:cs typeface="Calibri" panose="020F0502020204030204" pitchFamily="34" charset="0"/>
              </a:rPr>
              <a:t>Phone No : </a:t>
            </a:r>
            <a:r>
              <a:rPr lang="en-GB" sz="2000" b="1" dirty="0">
                <a:latin typeface="Calibri" panose="020F0502020204030204" pitchFamily="34" charset="0"/>
                <a:ea typeface="Calibri" panose="020F0502020204030204" pitchFamily="34" charset="0"/>
                <a:cs typeface="Calibri" panose="020F0502020204030204" pitchFamily="34" charset="0"/>
              </a:rPr>
              <a:t>98455 66441</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75F83C90-FF87-E147-F04A-475664279CDA}"/>
              </a:ext>
            </a:extLst>
          </p:cNvPr>
          <p:cNvSpPr txBox="1"/>
          <p:nvPr/>
        </p:nvSpPr>
        <p:spPr>
          <a:xfrm>
            <a:off x="5052696" y="111673"/>
            <a:ext cx="2554014" cy="721736"/>
          </a:xfrm>
          <a:prstGeom prst="rect">
            <a:avLst/>
          </a:prstGeom>
          <a:noFill/>
        </p:spPr>
        <p:txBody>
          <a:bodyPr wrap="square">
            <a:spAutoFit/>
          </a:bodyPr>
          <a:lstStyle/>
          <a:p>
            <a:pPr algn="just">
              <a:lnSpc>
                <a:spcPct val="107000"/>
              </a:lnSpc>
              <a:spcAft>
                <a:spcPts val="800"/>
              </a:spcAft>
              <a:buNone/>
            </a:pPr>
            <a:r>
              <a:rPr lang="en-IN" sz="4000" b="1" kern="100" dirty="0">
                <a:effectLst/>
                <a:latin typeface="Calibri" panose="020F0502020204030204" pitchFamily="34" charset="0"/>
                <a:ea typeface="Calibri" panose="020F0502020204030204" pitchFamily="34" charset="0"/>
                <a:cs typeface="Times New Roman" panose="02020603050405020304" pitchFamily="18" charset="0"/>
              </a:rPr>
              <a:t>Airline CRS</a:t>
            </a:r>
            <a:endParaRPr lang="en-IN"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extLst>
              <a:ext uri="{FF2B5EF4-FFF2-40B4-BE49-F238E27FC236}">
                <a16:creationId xmlns:a16="http://schemas.microsoft.com/office/drawing/2014/main" id="{486EF4EB-5EAA-46CE-A594-75F430790B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58614" y="1208690"/>
            <a:ext cx="9906000" cy="4062249"/>
          </a:xfrm>
          <a:prstGeom prst="rect">
            <a:avLst/>
          </a:prstGeom>
        </p:spPr>
      </p:pic>
    </p:spTree>
    <p:extLst>
      <p:ext uri="{BB962C8B-B14F-4D97-AF65-F5344CB8AC3E}">
        <p14:creationId xmlns:p14="http://schemas.microsoft.com/office/powerpoint/2010/main" val="4051568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F9474-1DD4-F6C8-3841-526C6F31E2C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ED61BEA-B5F0-DE02-75A7-0E96DA0A40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637E259C-A7CB-E13A-CD08-2F7EC954B0DD}"/>
              </a:ext>
            </a:extLst>
          </p:cNvPr>
          <p:cNvSpPr txBox="1"/>
          <p:nvPr/>
        </p:nvSpPr>
        <p:spPr>
          <a:xfrm>
            <a:off x="562303" y="617781"/>
            <a:ext cx="11067394" cy="562243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What Are the Benefits of Airline Computer Reservation Systems?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Travelopro CRS, you can optimize customer engagement, distribution and brand experience. A single, comprehensive database allows a real-time view of your entire business. Deliver innovative guest services, generate additional revenues and quickly react to market dynamics quickly.</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Airline Central Reservation System is getting popular nowadays as people can easily book their flight tickets while sitting at their office or home. Computer reservation system operates that book &amp; sell tickets for multiple airlines are known as a global distribution system.</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CRS connects and empowers you to sell your inventory through all of your sales channels like B2B/B2C including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Online Travel Agencies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(OTAs).  A central reservation system is the backend office system of the booking engine.</a:t>
            </a:r>
          </a:p>
        </p:txBody>
      </p:sp>
    </p:spTree>
    <p:extLst>
      <p:ext uri="{BB962C8B-B14F-4D97-AF65-F5344CB8AC3E}">
        <p14:creationId xmlns:p14="http://schemas.microsoft.com/office/powerpoint/2010/main" val="1643091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37841-53C2-0BF9-D513-B83E4758907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EFB92C3-8A13-DD91-10CE-1815FC8812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DC84798F-E8E2-E753-E13F-27A3DBBDFE5E}"/>
              </a:ext>
            </a:extLst>
          </p:cNvPr>
          <p:cNvSpPr txBox="1"/>
          <p:nvPr/>
        </p:nvSpPr>
        <p:spPr>
          <a:xfrm>
            <a:off x="956440" y="917960"/>
            <a:ext cx="10468303" cy="5022080"/>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And it enables you to manage rates and availabilities easily and comfortably as well as the evolution of all incoming booking. Central Reservation System offers a booking engine to integrate into your website which will help you get more and more commission free bookings.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also allows different currencies and payment methods to make your chances broad to get bookings outside the boundary. Also offers a channel manager and a property manager to make the time-consuming management task a lot easier and save a huge amount of time.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will sync all your listings from different channels into a single dashboard and automatically update all your calendars. Trying to understand even your most loyal guests can be difficult with information often spread across outdated, legacy systems.</a:t>
            </a:r>
          </a:p>
        </p:txBody>
      </p:sp>
    </p:spTree>
    <p:extLst>
      <p:ext uri="{BB962C8B-B14F-4D97-AF65-F5344CB8AC3E}">
        <p14:creationId xmlns:p14="http://schemas.microsoft.com/office/powerpoint/2010/main" val="165633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25528-B91C-F4C0-9757-8F7F225FB9A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BABE38A-F72C-452C-0DB1-37699E027A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6C2C2170-E558-FE58-37B2-C5F6DF746E69}"/>
              </a:ext>
            </a:extLst>
          </p:cNvPr>
          <p:cNvSpPr txBox="1"/>
          <p:nvPr/>
        </p:nvSpPr>
        <p:spPr>
          <a:xfrm>
            <a:off x="1017652" y="1808443"/>
            <a:ext cx="9417269" cy="2943626"/>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Central Reservation System offers a single, central guest profile delivering innovative services and compelling upsell offers. When a traveler books a flight, hotel room or even rental car, you can see that information on the screen.</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You’ll know the travel dates, the cost of the booking, the traveler’s payment details and even any special requests the traveler had. You can also make changes to that booking as needed. </a:t>
            </a:r>
          </a:p>
        </p:txBody>
      </p:sp>
    </p:spTree>
    <p:extLst>
      <p:ext uri="{BB962C8B-B14F-4D97-AF65-F5344CB8AC3E}">
        <p14:creationId xmlns:p14="http://schemas.microsoft.com/office/powerpoint/2010/main" val="3905815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D3987-A40F-18B2-6DD1-9E6A73D18F6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F566B69-3D36-4DCA-F503-FC1E4A4B65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BB4D6D46-A0D2-6851-7501-309EFBC4F513}"/>
              </a:ext>
            </a:extLst>
          </p:cNvPr>
          <p:cNvSpPr txBox="1"/>
          <p:nvPr/>
        </p:nvSpPr>
        <p:spPr>
          <a:xfrm>
            <a:off x="683172" y="0"/>
            <a:ext cx="11228168" cy="7028334"/>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Benefits of Travelopro CRS: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Centralize management and save time: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CRS centralizes the management of inventory, rates and pricing, multimedia content, your website and more. With so many core functions available in one place, the economy of scale in terms of time is clear.</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Multi-currency and language support:</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Travelopro CRS support multiple currencies/languages and is browser agnostic - we won't stand in the way of your global expansion plans.</a:t>
            </a:r>
          </a:p>
          <a:p>
            <a:pPr marL="342900" indent="-342900" algn="just">
              <a:lnSpc>
                <a:spcPct val="107000"/>
              </a:lnSpc>
              <a:spcAft>
                <a:spcPts val="800"/>
              </a:spcAft>
              <a:buFont typeface="Arial" panose="020B0604020202020204" pitchFamily="34" charset="0"/>
              <a:buChar char="•"/>
            </a:pPr>
            <a:endParaRPr lang="en-IN" sz="2400" kern="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Software as a Service:</a:t>
            </a:r>
            <a:endParaRPr lang="en-IN" sz="2400" kern="1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latin typeface="Calibri" panose="020F0502020204030204" pitchFamily="34" charset="0"/>
                <a:ea typeface="Calibri" panose="020F0502020204030204" pitchFamily="34" charset="0"/>
                <a:cs typeface="Times New Roman" panose="02020603050405020304" pitchFamily="18" charset="0"/>
              </a:rPr>
              <a:t>Software as a Service (SaaS) technology enables you to host multi-tenant applications in the cloud, with global accessibility and automatic updates.</a:t>
            </a:r>
          </a:p>
          <a:p>
            <a:pPr marL="342900" indent="-342900" algn="just">
              <a:lnSpc>
                <a:spcPct val="107000"/>
              </a:lnSpc>
              <a:spcAft>
                <a:spcPts val="800"/>
              </a:spcAft>
              <a:buFont typeface="Arial" panose="020B0604020202020204" pitchFamily="34" charset="0"/>
              <a:buChar char="•"/>
            </a:pP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2460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D0F7D-2B67-2B4C-08B5-DC784502575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CF7AAD9-829E-AC71-9081-E84639B29D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B4681BC1-BFD5-33F5-C866-A86906F14E9D}"/>
              </a:ext>
            </a:extLst>
          </p:cNvPr>
          <p:cNvSpPr txBox="1"/>
          <p:nvPr/>
        </p:nvSpPr>
        <p:spPr>
          <a:xfrm>
            <a:off x="714703" y="186403"/>
            <a:ext cx="11067393" cy="6309804"/>
          </a:xfrm>
          <a:prstGeom prst="rect">
            <a:avLst/>
          </a:prstGeom>
          <a:noFill/>
        </p:spPr>
        <p:txBody>
          <a:bodyPr wrap="square">
            <a:spAutoFit/>
          </a:bodyPr>
          <a:lstStyle/>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Structured flexibility and customization: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Support all inventory structures - dedicated, nested and sell limit allotments with customizable call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center</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application for voice agents.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Increase conversion with special offers: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CRS allows you to increase booking conversion through special offers and upselling, maximizing revenue generation for your organization.</a:t>
            </a:r>
          </a:p>
          <a:p>
            <a:pPr marL="342900" indent="-342900" algn="just">
              <a:lnSpc>
                <a:spcPct val="107000"/>
              </a:lnSpc>
              <a:spcAft>
                <a:spcPts val="800"/>
              </a:spcAft>
              <a:buFont typeface="Arial" panose="020B0604020202020204" pitchFamily="34" charset="0"/>
              <a:buChar char="•"/>
            </a:pPr>
            <a:endParaRPr lang="en-IN" sz="2400" kern="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Unlimited distribution capability:</a:t>
            </a:r>
          </a:p>
          <a:p>
            <a:r>
              <a:rPr lang="en-IN" dirty="0"/>
              <a:t> </a:t>
            </a:r>
          </a:p>
          <a:p>
            <a:pPr marL="342900" indent="-342900" algn="just">
              <a:lnSpc>
                <a:spcPct val="107000"/>
              </a:lnSpc>
              <a:spcAft>
                <a:spcPts val="800"/>
              </a:spcAft>
              <a:buFont typeface="Arial" panose="020B0604020202020204" pitchFamily="34" charset="0"/>
              <a:buChar char="•"/>
            </a:pPr>
            <a:r>
              <a:rPr lang="en-IN" sz="2400" kern="100" dirty="0">
                <a:latin typeface="Calibri" panose="020F0502020204030204" pitchFamily="34" charset="0"/>
                <a:ea typeface="Calibri" panose="020F0502020204030204" pitchFamily="34" charset="0"/>
                <a:cs typeface="Times New Roman" panose="02020603050405020304" pitchFamily="18" charset="0"/>
              </a:rPr>
              <a:t>Utilize a single interface connecting you to a variety of channels to sell your content - online travel agencies, travel websites, metasearch engines and GDSs. Everyone using our system can see your rooms and make bookings.</a:t>
            </a:r>
          </a:p>
        </p:txBody>
      </p:sp>
    </p:spTree>
    <p:extLst>
      <p:ext uri="{BB962C8B-B14F-4D97-AF65-F5344CB8AC3E}">
        <p14:creationId xmlns:p14="http://schemas.microsoft.com/office/powerpoint/2010/main" val="4072522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106AB-9073-9BFE-CA02-354D3FBDE32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78BDBA3-F452-9CC0-1490-BB77A44229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18250789-F103-F497-4D68-29C53CC46BF0}"/>
              </a:ext>
            </a:extLst>
          </p:cNvPr>
          <p:cNvSpPr txBox="1"/>
          <p:nvPr/>
        </p:nvSpPr>
        <p:spPr>
          <a:xfrm>
            <a:off x="822925" y="859065"/>
            <a:ext cx="10822537" cy="5139869"/>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Streamlined rate plan creation: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Easy creation of rate plans thanks to a library of pre-defined policies, booking restrictions, promotions, commission rules, taxes and fees.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Comprehensive scalability to handle large transaction vol:</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CRS is a multitier and Service Orientated Architecture (SOA) that supports massive transaction volumes.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Utilize multiple pricing options: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Multiple pricing techniques such as per room/day, per guest/day, per service, per room/stay, per guest/stay.</a:t>
            </a:r>
          </a:p>
        </p:txBody>
      </p:sp>
    </p:spTree>
    <p:extLst>
      <p:ext uri="{BB962C8B-B14F-4D97-AF65-F5344CB8AC3E}">
        <p14:creationId xmlns:p14="http://schemas.microsoft.com/office/powerpoint/2010/main" val="2828306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95695-33B6-5D53-F455-ADDC22F9BFC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39E297E-81C9-2D7C-FB24-1B5B51A657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25359693-8DD8-A0C4-ECDD-D08E3D11ED2E}"/>
              </a:ext>
            </a:extLst>
          </p:cNvPr>
          <p:cNvSpPr txBox="1"/>
          <p:nvPr/>
        </p:nvSpPr>
        <p:spPr>
          <a:xfrm>
            <a:off x="877614" y="1012954"/>
            <a:ext cx="10436772" cy="4832092"/>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Less Operational cost:</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Central Reservation System provides users an opportunity to book hotels, tickets, transfers, tours etc. online thus reducing the operational cost by reducing the overall manpower, systems, accountancy, offline advertisements and many other facilities to run and manage the operations of travel agency.</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CRS is computerized systems that provide an array of functions. These functions allow travel companies to effectively distribute their services. This, in turn, improves their bottom lines and they are able to earn more profits.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 this process users also enjoy the leisure of booking travel services from their homes and that too at any given time. </a:t>
            </a:r>
          </a:p>
        </p:txBody>
      </p:sp>
    </p:spTree>
    <p:extLst>
      <p:ext uri="{BB962C8B-B14F-4D97-AF65-F5344CB8AC3E}">
        <p14:creationId xmlns:p14="http://schemas.microsoft.com/office/powerpoint/2010/main" val="204221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A7930-6336-951B-DAB8-4049F9AE379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1A37B01-9930-D8CB-9592-5561313D57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145E584E-6675-E405-80F5-FD8DB6BCD6F7}"/>
              </a:ext>
            </a:extLst>
          </p:cNvPr>
          <p:cNvSpPr txBox="1"/>
          <p:nvPr/>
        </p:nvSpPr>
        <p:spPr>
          <a:xfrm>
            <a:off x="924910" y="1082566"/>
            <a:ext cx="10520856" cy="4436920"/>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So, here are some functions done by computer reservation system in travel domain: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If someone wants to go for a holiday, he or she must ensure that a vehicle that can be train, bus, plane, or anything for that matter. And computer reservation system does that in a travel portal.</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Similarly, the computer reservation system also helps users to book a hotel for the same purpose as well.</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Holiday booking is also something that can be done through computerized reservation system.</a:t>
            </a:r>
          </a:p>
        </p:txBody>
      </p:sp>
    </p:spTree>
    <p:extLst>
      <p:ext uri="{BB962C8B-B14F-4D97-AF65-F5344CB8AC3E}">
        <p14:creationId xmlns:p14="http://schemas.microsoft.com/office/powerpoint/2010/main" val="3508679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F0893-CC5E-09D5-0C27-C9FA75C68BC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183D379-D722-6E4A-57B5-FC02D97252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5D664545-93EE-0DE7-95E6-343C297DD716}"/>
              </a:ext>
            </a:extLst>
          </p:cNvPr>
          <p:cNvSpPr txBox="1"/>
          <p:nvPr/>
        </p:nvSpPr>
        <p:spPr>
          <a:xfrm>
            <a:off x="1103587" y="1537685"/>
            <a:ext cx="9459310" cy="3543984"/>
          </a:xfrm>
          <a:prstGeom prst="rect">
            <a:avLst/>
          </a:prstGeom>
          <a:noFill/>
        </p:spPr>
        <p:txBody>
          <a:bodyPr wrap="square">
            <a:spAutoFit/>
          </a:bodyPr>
          <a:lstStyle/>
          <a:p>
            <a:pPr algn="just">
              <a:lnSpc>
                <a:spcPct val="107000"/>
              </a:lnSpc>
              <a:spcAft>
                <a:spcPts val="800"/>
              </a:spcAft>
            </a:pPr>
            <a:r>
              <a:rPr lang="en-IN" sz="2400" kern="100" dirty="0">
                <a:latin typeface="Calibri" panose="020F0502020204030204" pitchFamily="34" charset="0"/>
                <a:ea typeface="Calibri" panose="020F0502020204030204" pitchFamily="34" charset="0"/>
                <a:cs typeface="Times New Roman" panose="02020603050405020304" pitchFamily="18" charset="0"/>
              </a:rPr>
              <a:t>• Besides that, a computerized reservation system also makes sure that users can get instant notification without any hassle.</a:t>
            </a:r>
          </a:p>
          <a:p>
            <a:pPr algn="just">
              <a:lnSpc>
                <a:spcPct val="107000"/>
              </a:lnSpc>
              <a:spcAft>
                <a:spcPts val="800"/>
              </a:spcAft>
            </a:pPr>
            <a:r>
              <a:rPr lang="en-IN" sz="2400" kern="100" dirty="0">
                <a:latin typeface="Calibri" panose="020F0502020204030204" pitchFamily="34" charset="0"/>
                <a:ea typeface="Calibri" panose="020F0502020204030204" pitchFamily="34" charset="0"/>
                <a:cs typeface="Times New Roman" panose="02020603050405020304" pitchFamily="18" charset="0"/>
              </a:rPr>
              <a:t>• Computer reservation system also makes it sure that payment mode is safe and can be used for instant money transfer.</a:t>
            </a:r>
          </a:p>
          <a:p>
            <a:pPr algn="just">
              <a:lnSpc>
                <a:spcPct val="107000"/>
              </a:lnSpc>
              <a:spcAft>
                <a:spcPts val="800"/>
              </a:spcAft>
            </a:pPr>
            <a:r>
              <a:rPr lang="en-IN" sz="2400" kern="100" dirty="0">
                <a:latin typeface="Calibri" panose="020F0502020204030204" pitchFamily="34" charset="0"/>
                <a:ea typeface="Calibri" panose="020F0502020204030204" pitchFamily="34" charset="0"/>
                <a:cs typeface="Times New Roman" panose="02020603050405020304" pitchFamily="18" charset="0"/>
              </a:rPr>
              <a:t>• It also helps you in collecting data which you can channelize better for the better understanding of your travel business.</a:t>
            </a:r>
          </a:p>
          <a:p>
            <a:pPr algn="just">
              <a:lnSpc>
                <a:spcPct val="107000"/>
              </a:lnSpc>
              <a:spcAft>
                <a:spcPts val="800"/>
              </a:spcAft>
            </a:pPr>
            <a:r>
              <a:rPr lang="en-IN" sz="2400" kern="100" dirty="0">
                <a:latin typeface="Calibri" panose="020F0502020204030204" pitchFamily="34" charset="0"/>
                <a:ea typeface="Calibri" panose="020F0502020204030204" pitchFamily="34" charset="0"/>
                <a:cs typeface="Times New Roman" panose="02020603050405020304" pitchFamily="18" charset="0"/>
              </a:rPr>
              <a:t>• Computerized reservation system also helps you to edit and cancel things when required as well.</a:t>
            </a:r>
          </a:p>
        </p:txBody>
      </p:sp>
    </p:spTree>
    <p:extLst>
      <p:ext uri="{BB962C8B-B14F-4D97-AF65-F5344CB8AC3E}">
        <p14:creationId xmlns:p14="http://schemas.microsoft.com/office/powerpoint/2010/main" val="15310838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41177-529E-D8F5-E015-BA4ED61AAB6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3681427-AAAB-17EB-4AA2-2C4CB8375F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8166191B-B694-153E-83FD-AA049CE74DF8}"/>
              </a:ext>
            </a:extLst>
          </p:cNvPr>
          <p:cNvSpPr txBox="1"/>
          <p:nvPr/>
        </p:nvSpPr>
        <p:spPr>
          <a:xfrm>
            <a:off x="1093075" y="576632"/>
            <a:ext cx="9553903" cy="5945410"/>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List of basic operations that are included in a CRS: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Capability to launch a website</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Ability to display travel services with prices and images.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Inventory management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Reservation management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User-friendly reservation system</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Online payment gateway integration</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Customer data management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Email notification</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Booking cancellation</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Refund management</a:t>
            </a:r>
          </a:p>
        </p:txBody>
      </p:sp>
    </p:spTree>
    <p:extLst>
      <p:ext uri="{BB962C8B-B14F-4D97-AF65-F5344CB8AC3E}">
        <p14:creationId xmlns:p14="http://schemas.microsoft.com/office/powerpoint/2010/main" val="1401203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99E69-C26C-5ABA-E457-F7AFF3A25B5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4D4A02A-5DA8-4E48-0986-1CEAA59534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A81FC0A0-C157-E58C-2290-7FCA5A6290FE}"/>
              </a:ext>
            </a:extLst>
          </p:cNvPr>
          <p:cNvSpPr txBox="1"/>
          <p:nvPr/>
        </p:nvSpPr>
        <p:spPr>
          <a:xfrm>
            <a:off x="777765" y="617781"/>
            <a:ext cx="10920250" cy="562243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What Are Some of the Basic Functions of Computer Reservation System in the Travel Industry?</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Computer Reservation System (CRS)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has been playing a vital role in the travel industry. In fact, computer reservation system is something that has revolutionized the whole travel industry.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Computer Reservation System (CRS) is used to store and retrieve information. It conducts transactions related to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air travel</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hotel, car rental, or activities to global clients and agents.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Computer reservations systems are the backbone of the travel agent's business. These systems allow the agent to book airline tickets. A computer reservation system can be safely considered as a tool to reach an internet distribution system, as well as the global distribution system from one single system.</a:t>
            </a:r>
          </a:p>
        </p:txBody>
      </p:sp>
    </p:spTree>
    <p:extLst>
      <p:ext uri="{BB962C8B-B14F-4D97-AF65-F5344CB8AC3E}">
        <p14:creationId xmlns:p14="http://schemas.microsoft.com/office/powerpoint/2010/main" val="964799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82373-D839-0F1E-6D02-24FEAF9F3D7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4A9CC8B-0BB2-0789-E0EE-CC6C3E363A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8869A231-EED0-F8A7-ABA9-A519D328004C}"/>
              </a:ext>
            </a:extLst>
          </p:cNvPr>
          <p:cNvSpPr txBox="1"/>
          <p:nvPr/>
        </p:nvSpPr>
        <p:spPr>
          <a:xfrm>
            <a:off x="882869" y="566485"/>
            <a:ext cx="10794124" cy="572502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The Latest Distribution Technology to Drive More Sales!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innovative Airline CRS is based on next-generation distribution technology, and is one of the most innovative central reservation systems for flights on the market.</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system's dashboard has been developed to work on desktop, tablet and mobile, giving you a responsive back-end control panel.</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Computer Reservation System or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Online booking engine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an interface for B2C customers for booking of multiple products like Flights, Hotels, Packages, Sightseeing, Transfers, and Car Rentals.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is connected with multiple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GDSs &amp; third-party suppliers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fetching the worldwide content. It has complete booking process functionality from initiating booking enquiries to generating tickets and vouchers.</a:t>
            </a:r>
          </a:p>
        </p:txBody>
      </p:sp>
    </p:spTree>
    <p:extLst>
      <p:ext uri="{BB962C8B-B14F-4D97-AF65-F5344CB8AC3E}">
        <p14:creationId xmlns:p14="http://schemas.microsoft.com/office/powerpoint/2010/main" val="37594585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74604-2618-8C67-E8D0-4A4CB410257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C94AEB2-3D71-EC83-A120-015277ABE8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4D82A557-3AA8-C26A-7733-89824B0C1938}"/>
              </a:ext>
            </a:extLst>
          </p:cNvPr>
          <p:cNvSpPr txBox="1"/>
          <p:nvPr/>
        </p:nvSpPr>
        <p:spPr>
          <a:xfrm>
            <a:off x="966951" y="1759600"/>
            <a:ext cx="9020995" cy="3338799"/>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Travelopro Airline CRS you can easily sync and manage your listings on a single website. Besides, it is helping you to spread special offers and receive hundreds of direct bookings all over the web.</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And with its safe payment method, you can accept bookings with 100% peace of mind. From one real-time, easy to use web-based system, you can load and manage your rates and content and distribute them across a multitude of channels effortlessly.</a:t>
            </a:r>
          </a:p>
        </p:txBody>
      </p:sp>
    </p:spTree>
    <p:extLst>
      <p:ext uri="{BB962C8B-B14F-4D97-AF65-F5344CB8AC3E}">
        <p14:creationId xmlns:p14="http://schemas.microsoft.com/office/powerpoint/2010/main" val="3561933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99003-6653-ABCF-9A00-5B21920C648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3FE3F10-5876-824C-3F5A-A8F504627A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81433CEE-C75D-E2A9-37DE-8275B20E76B3}"/>
              </a:ext>
            </a:extLst>
          </p:cNvPr>
          <p:cNvSpPr txBox="1"/>
          <p:nvPr/>
        </p:nvSpPr>
        <p:spPr>
          <a:xfrm>
            <a:off x="741613" y="405745"/>
            <a:ext cx="10510345" cy="6340582"/>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Features of Airline CRS: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The system is SEO and user-friendly.</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Manage multiple refund rules.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The customer can cancel their reservation anytime.</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Manage rates and availability in real time.</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Send invoices and vouchers easily using an auto e-mail feature.</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Customer can cancel their reservation anytime.</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Receive instant booking and cancellation notifications via SMS and e-mail.</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An online reservation system has the ability to support multiple currencies and multiple languages.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Responsive Booking Interface</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Multi language and multi-currency booking engine</a:t>
            </a:r>
          </a:p>
        </p:txBody>
      </p:sp>
    </p:spTree>
    <p:extLst>
      <p:ext uri="{BB962C8B-B14F-4D97-AF65-F5344CB8AC3E}">
        <p14:creationId xmlns:p14="http://schemas.microsoft.com/office/powerpoint/2010/main" val="2408014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1DB76-42A1-8C6E-B32B-BAABE7C417B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28825AD-C33B-1B04-1A61-95B3DBFB41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77524483-08AF-F8AD-E939-F2EA87341009}"/>
              </a:ext>
            </a:extLst>
          </p:cNvPr>
          <p:cNvSpPr txBox="1"/>
          <p:nvPr/>
        </p:nvSpPr>
        <p:spPr>
          <a:xfrm>
            <a:off x="646387" y="361301"/>
            <a:ext cx="11338526" cy="6135398"/>
          </a:xfrm>
          <a:prstGeom prst="rect">
            <a:avLst/>
          </a:prstGeom>
          <a:noFill/>
        </p:spPr>
        <p:txBody>
          <a:bodyPr wrap="square">
            <a:spAutoFit/>
          </a:bodyPr>
          <a:lstStyle/>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Cross sell functionality for multiple products</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Connected with multiple GDS's and third-party suppliers</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Easy booking process</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Multiple online payment options like credit card, debit card &amp; net banking</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Auto ticket and voucher generation</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Centralized admin panel for managing the booking</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The process of searching flight and proceeding with the booking process is very fast.</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The airline reservation system could seamlessly integrate with the secure payment system of the airline company.</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An automated airline booking engine with 24/7 support and a user interface that is termed as smart and intuitive</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The airline booking system could seamlessly integrate with the secure payment system of the airline company.</a:t>
            </a:r>
          </a:p>
        </p:txBody>
      </p:sp>
    </p:spTree>
    <p:extLst>
      <p:ext uri="{BB962C8B-B14F-4D97-AF65-F5344CB8AC3E}">
        <p14:creationId xmlns:p14="http://schemas.microsoft.com/office/powerpoint/2010/main" val="34245486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86420-FD69-D0E9-A0B9-7E3EF8784F8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6703901-39EC-31C6-B75E-3D6363059A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A80CC68D-6108-C839-E946-760DEFEEF195}"/>
              </a:ext>
            </a:extLst>
          </p:cNvPr>
          <p:cNvSpPr txBox="1"/>
          <p:nvPr/>
        </p:nvSpPr>
        <p:spPr>
          <a:xfrm>
            <a:off x="1061545" y="1064250"/>
            <a:ext cx="10352690" cy="4729500"/>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CRS in a hotel stands for the central reservation system that is owned by the hotel a very common practice that is found in resorts and hotels of the tourism industry.</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CRS for hotels is a computerized coordination that revolves round the storage and allocation of information that concerns the resorts, hotels and other similar lodging facilities.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Hotel CRS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or better known as central reservation system enables all kinds and sizes of hotel groups and chains to maintain a complete and centralized control over their reservations and online inventory distribution.</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CRS hotel system also helps hotel chains in acquiring chain-wide direct bookings, improve guest experience, and even streamline operations.</a:t>
            </a:r>
          </a:p>
        </p:txBody>
      </p:sp>
    </p:spTree>
    <p:extLst>
      <p:ext uri="{BB962C8B-B14F-4D97-AF65-F5344CB8AC3E}">
        <p14:creationId xmlns:p14="http://schemas.microsoft.com/office/powerpoint/2010/main" val="3327547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F5B0D-3FC5-FE1E-5939-C62D0DC2075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296080C-740F-0B75-0363-EAAE331025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195C3B63-2D2C-30E8-F53E-4B22A17D9DF3}"/>
              </a:ext>
            </a:extLst>
          </p:cNvPr>
          <p:cNvSpPr txBox="1"/>
          <p:nvPr/>
        </p:nvSpPr>
        <p:spPr>
          <a:xfrm>
            <a:off x="987972" y="1115546"/>
            <a:ext cx="9764110" cy="4626908"/>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Hotel CRS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(central reservation system) is a software tool used by hotel managers to manage their online sales and marketing from a single point.</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They also able to project their rates and room avail-abilities that are easily view-able on online sales channels. Through this powerful CRS, managing requires less time and effort leaving more time to focus on sales potential and increasing hotel reservations.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CRS manages the reservations in real time across all the OTAs,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meta-search engines GDS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hotel website and so on. The hotel CRS software consists of profiles of the guests, their reservations, tariff and inventory control, groups and blocks, management data, global circulation interface, reporting, and PMS interface.</a:t>
            </a:r>
          </a:p>
        </p:txBody>
      </p:sp>
    </p:spTree>
    <p:extLst>
      <p:ext uri="{BB962C8B-B14F-4D97-AF65-F5344CB8AC3E}">
        <p14:creationId xmlns:p14="http://schemas.microsoft.com/office/powerpoint/2010/main" val="32492813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82222-EB43-89EB-BB46-4BAAF58BAB2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852DF32-9194-C253-A9F5-AC3A9A5D02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A4AB49AC-763C-89E8-A04F-248AC2F0B3D3}"/>
              </a:ext>
            </a:extLst>
          </p:cNvPr>
          <p:cNvSpPr txBox="1"/>
          <p:nvPr/>
        </p:nvSpPr>
        <p:spPr>
          <a:xfrm>
            <a:off x="1187669" y="1364428"/>
            <a:ext cx="9396248" cy="4129144"/>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Hotel CRS System is highly beneficial for travel agencies who book the hotel in behalf of their clients, the hotel guests and the hotel staff who use it.</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information provided in the CRS includes room rates, room types, the conditions of the room, the present inventories, the architecture found in the room, the relevant information regarding reservation, the graphical information that are provided in the form of video and pictures along with a much-detailed information like the address, phone number or fax number of the guests together with their location.</a:t>
            </a:r>
          </a:p>
        </p:txBody>
      </p:sp>
    </p:spTree>
    <p:extLst>
      <p:ext uri="{BB962C8B-B14F-4D97-AF65-F5344CB8AC3E}">
        <p14:creationId xmlns:p14="http://schemas.microsoft.com/office/powerpoint/2010/main" val="22823032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9C100-F3ED-A8CA-9474-470AB8CCDBE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F1259FD-7555-4AE2-5798-F546C2261F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F4F52EE6-43C7-CED2-5928-84F29054665A}"/>
              </a:ext>
            </a:extLst>
          </p:cNvPr>
          <p:cNvSpPr txBox="1"/>
          <p:nvPr/>
        </p:nvSpPr>
        <p:spPr>
          <a:xfrm>
            <a:off x="956441" y="712775"/>
            <a:ext cx="10699531" cy="543244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Here’s where the CRS system comes into use for your hotel chain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You can monitor the entire inventory of all your locations on OTAs, GDS,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hotel website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and other channels from one place with the CRS system.</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The central reservation system enables you to take bookings and enquiries of any location of your hotel group from a single window.</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All your reservations are synced at one place and reflected at the respective locations. Whether they’re coming from OTAs, hotel website, or walk-ins.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The CRS hotel system helps you serve your guests better by generating a single profile of all the guests staying at any location of your hotel chain.</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You get intelligent data insights of revenue, bookings, occupancy and a lot more of your hotel chain consolidated in the form of graphs and reports.</a:t>
            </a:r>
          </a:p>
        </p:txBody>
      </p:sp>
    </p:spTree>
    <p:extLst>
      <p:ext uri="{BB962C8B-B14F-4D97-AF65-F5344CB8AC3E}">
        <p14:creationId xmlns:p14="http://schemas.microsoft.com/office/powerpoint/2010/main" val="34254086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018BC-091D-9D53-A0BC-79838052C17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D8DB167-117E-AD35-85A1-B4FE76C483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AADB10E2-18A4-04DE-3EF4-9CCC39F8882C}"/>
              </a:ext>
            </a:extLst>
          </p:cNvPr>
          <p:cNvSpPr txBox="1"/>
          <p:nvPr/>
        </p:nvSpPr>
        <p:spPr>
          <a:xfrm>
            <a:off x="977462" y="690498"/>
            <a:ext cx="10689022" cy="5329857"/>
          </a:xfrm>
          <a:prstGeom prst="rect">
            <a:avLst/>
          </a:prstGeom>
          <a:noFill/>
        </p:spPr>
        <p:txBody>
          <a:bodyPr wrap="square">
            <a:spAutoFit/>
          </a:bodyPr>
          <a:lstStyle/>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You get a chain-wide booking engine integrated on your hotel website through which your guests can book directly for any location.</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Handle all your chain-wide travel agents and keep track of the bookings they get for you effortlessly, all from a single place with our CRS system.</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Regardless of the locations your guest books at in his one journey, he’ll get just one voucher. This reduces his to and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fro</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to check multiple vouchers.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Our central reservation system for hotels gets you a single login across all your properties, relieving you from multiple login credentials.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You get to set up the booking flow on your hotel website as per your brand’s standards; using the booking engine API in our hotel CRS system. </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Gain instant access to complex multi-criteria shopping requests, including calendar views, interactive map availability and more.</a:t>
            </a:r>
          </a:p>
        </p:txBody>
      </p:sp>
    </p:spTree>
    <p:extLst>
      <p:ext uri="{BB962C8B-B14F-4D97-AF65-F5344CB8AC3E}">
        <p14:creationId xmlns:p14="http://schemas.microsoft.com/office/powerpoint/2010/main" val="427259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1EB0D-9568-3D6A-D246-55200D07216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A1759B2-C6CB-CD61-CEB0-C9968486DE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6733CEB0-CAB7-BF57-926F-AD6D820EB9C8}"/>
              </a:ext>
            </a:extLst>
          </p:cNvPr>
          <p:cNvSpPr txBox="1"/>
          <p:nvPr/>
        </p:nvSpPr>
        <p:spPr>
          <a:xfrm>
            <a:off x="1219200" y="1210540"/>
            <a:ext cx="9753600" cy="4436920"/>
          </a:xfrm>
          <a:prstGeom prst="rect">
            <a:avLst/>
          </a:prstGeom>
          <a:noFill/>
        </p:spPr>
        <p:txBody>
          <a:bodyPr wrap="square">
            <a:spAutoFit/>
          </a:bodyPr>
          <a:lstStyle/>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Travelopro Central Reservation System supports all inventory structures including dedicated, nested and sell limit allotments.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Enjoy full-scalability via a multitier and Service Orientated Architecture (SOA) supporting large transaction venues.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Take advantage of numerous pricing techniques: per room/day, per guest/day, per service, per room/stay, per guest/stay.</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Centralize management of inventory, rates, pricing, multimedia content, your website and more.</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Drive booking conversion with special offers and upselling by pricing non-room product and services.</a:t>
            </a:r>
          </a:p>
        </p:txBody>
      </p:sp>
    </p:spTree>
    <p:extLst>
      <p:ext uri="{BB962C8B-B14F-4D97-AF65-F5344CB8AC3E}">
        <p14:creationId xmlns:p14="http://schemas.microsoft.com/office/powerpoint/2010/main" val="1355108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AF134-5527-6E46-9AEA-E56CDA957CD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E7E89AB-8C52-83D8-68B0-5C49E65677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8ABFB3C4-00A3-C7C8-C920-5227E6859FE2}"/>
              </a:ext>
            </a:extLst>
          </p:cNvPr>
          <p:cNvSpPr txBox="1"/>
          <p:nvPr/>
        </p:nvSpPr>
        <p:spPr>
          <a:xfrm>
            <a:off x="478220" y="483476"/>
            <a:ext cx="11461531" cy="6017609"/>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Computer Reservation System (CRS) also known as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Central Reservation System</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It is originally designed and operated by airline.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CRS is the backend office system of the booking engine. And it enables you to administrate rates and availabilities comfortably and easily as well as evolution of all incoming booking.</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 the airline industry, a CRS handles the reserving and booking of seats on commercial flights electronically, as well as storage and retrieval of itineraries.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Other segments of the travel industry, such as accommodations and other forms of transportation, utilize their own forms of a CRS. An Airline CRS is a computerized reservation software used to maintain the information, inventory and rates, to manage the reservation and process.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CRS provides flight ticket rates and availability for many different distribution channels such as the GDS, IBE, OTA, 3rd party websites etc. CRSs are helping them not just to take care of their reservations, but their listings and inventories all over the web.</a:t>
            </a:r>
          </a:p>
        </p:txBody>
      </p:sp>
    </p:spTree>
    <p:extLst>
      <p:ext uri="{BB962C8B-B14F-4D97-AF65-F5344CB8AC3E}">
        <p14:creationId xmlns:p14="http://schemas.microsoft.com/office/powerpoint/2010/main" val="24787787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E73B6-05CF-B10B-F87A-148E93A637A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BBEB9A1-55C6-B1F1-6919-79177ACFD9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F22DDFFD-ED36-089B-A118-AEECB80C63B7}"/>
              </a:ext>
            </a:extLst>
          </p:cNvPr>
          <p:cNvSpPr txBox="1"/>
          <p:nvPr/>
        </p:nvSpPr>
        <p:spPr>
          <a:xfrm>
            <a:off x="759865" y="412597"/>
            <a:ext cx="11074784" cy="6032805"/>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Usually, a CRS should let you do the following:</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1. You can easily maintain rates, live inventory, bookings for all your properties from one place.</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2. You get unlimited and commission-free direct bookings for any location, at any time, from one single website with this CRS.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3. With the multilingual and multi-currency, you can use Travelopro Reservation in your desired language.</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4. You can accept currencies in multiple types from your guests too.</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5. You can get the detailed reports analytics for all your properties from the CRS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6. You can create profiles of your travel agents of all your different properties and also can keep their rates and commission synced from the CRS without any hassles.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7. You can manage your chain of properties on the go with the mobile app.</a:t>
            </a:r>
          </a:p>
        </p:txBody>
      </p:sp>
    </p:spTree>
    <p:extLst>
      <p:ext uri="{BB962C8B-B14F-4D97-AF65-F5344CB8AC3E}">
        <p14:creationId xmlns:p14="http://schemas.microsoft.com/office/powerpoint/2010/main" val="2150761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34030-6C93-FAC1-292A-12F59CAC1DA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6A45CFD-83FA-352F-CEA5-B5990E186C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2" name="Title 1">
            <a:extLst>
              <a:ext uri="{FF2B5EF4-FFF2-40B4-BE49-F238E27FC236}">
                <a16:creationId xmlns:a16="http://schemas.microsoft.com/office/drawing/2014/main" id="{16063781-319F-6EE3-AE16-9A01A22BA990}"/>
              </a:ext>
            </a:extLst>
          </p:cNvPr>
          <p:cNvSpPr txBox="1">
            <a:spLocks/>
          </p:cNvSpPr>
          <p:nvPr/>
        </p:nvSpPr>
        <p:spPr>
          <a:xfrm>
            <a:off x="979722" y="1026699"/>
            <a:ext cx="10424002"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Bef>
                <a:spcPts val="0"/>
              </a:spcBef>
              <a:tabLst>
                <a:tab pos="4122420" algn="l"/>
              </a:tabLst>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https://www.travelopro.com/airline-crs.php</a:t>
            </a: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Bef>
                <a:spcPts val="0"/>
              </a:spcBef>
              <a:tabLst>
                <a:tab pos="4122420" algn="l"/>
              </a:tabLst>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Bef>
                <a:spcPts val="0"/>
              </a:spcBef>
              <a:tabLst>
                <a:tab pos="4122420" algn="l"/>
              </a:tabLst>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40957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29BCB-97A4-852E-8325-CDC432A3CF6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1BD4F35-6D59-8603-ACCC-240564929C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5F20225C-A056-BF3D-7AB7-A7983ED44052}"/>
              </a:ext>
            </a:extLst>
          </p:cNvPr>
          <p:cNvSpPr txBox="1"/>
          <p:nvPr/>
        </p:nvSpPr>
        <p:spPr>
          <a:xfrm>
            <a:off x="819806" y="483476"/>
            <a:ext cx="10762593" cy="601760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What Are the Major Airline CRS Systems?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portal development</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company develop Airline CRS with GDS, Amadeus, Galileo, Sabre integration. The CRS provides travel agents access to information about flight schedules, fares, and seat availability. It also allows them to make reservations and issue tickets automatically.</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Even though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CRS systems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are owned and operated by particular airlines, an agent can use one to get information and make reservations on virtually any scheduled carrier.</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basic functions of CRS (computer reservation system) are flexibility and scalability for business growth, user-friendly platform, and single point source for rates, availability and contents, connecting points to GDS,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online travel agents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mobile booking engines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and implementation of multiple distribution channels.</a:t>
            </a:r>
          </a:p>
        </p:txBody>
      </p:sp>
    </p:spTree>
    <p:extLst>
      <p:ext uri="{BB962C8B-B14F-4D97-AF65-F5344CB8AC3E}">
        <p14:creationId xmlns:p14="http://schemas.microsoft.com/office/powerpoint/2010/main" val="168014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4A9DC-A3BE-2DC1-5286-0F53D942EC8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39DBFC4-CA66-9476-A612-DFF5EBE73E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A8B70589-6376-5F99-A48D-CB852EEE6B74}"/>
              </a:ext>
            </a:extLst>
          </p:cNvPr>
          <p:cNvSpPr txBox="1"/>
          <p:nvPr/>
        </p:nvSpPr>
        <p:spPr>
          <a:xfrm>
            <a:off x="772510" y="669078"/>
            <a:ext cx="10646979" cy="5519844"/>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Everything being online in computer reservation system, it lets B2B and B2C travel agencies grow better. Travelopro Computer Reservation System (CRS) will help you to sell online and distribute all of your own inventory products.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computer reservation system connects and enables you to sell your inventory through all of your sales channels like B2B/B2C/B2E etc. Airline Computer Reservation System is used to maintain the flight's information and related inventories and rates and manages the reservation system.</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CRS includes both the B2B and B2C interfaces so that users can able to book flights. A CRS is beneficial for an airline because it allows reservations to be checked and booked with a simple search.</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also allows revenue managers or front office managers to easy adjust the prices corresponding to demand for multiple distribution channels and platforms at the same time. It is kind of a mission control software for flight distribution.</a:t>
            </a:r>
          </a:p>
        </p:txBody>
      </p:sp>
    </p:spTree>
    <p:extLst>
      <p:ext uri="{BB962C8B-B14F-4D97-AF65-F5344CB8AC3E}">
        <p14:creationId xmlns:p14="http://schemas.microsoft.com/office/powerpoint/2010/main" val="295451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90468-B8DC-F7F5-2850-B540FCD224C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3BF01AB-1C38-C8B9-5FF8-8E1C552D1B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5B1C21FB-E5A0-37AE-607A-BC9558859C71}"/>
              </a:ext>
            </a:extLst>
          </p:cNvPr>
          <p:cNvSpPr txBox="1"/>
          <p:nvPr/>
        </p:nvSpPr>
        <p:spPr>
          <a:xfrm>
            <a:off x="746234" y="669078"/>
            <a:ext cx="10962290" cy="5519844"/>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Computer Reservation System (CRS) is probably the most widely used technological tool in the tourism industry. In order to promote fair competition in the airline sector and to ensure that consumers do not receive inaccurate or misleading information on airline services, it is necessary to have regulations on CRS/GDS.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is basically an electronic system used to promote sales and provide fast and accurate information about availability, price, and bookings of products and services.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was originally designed and employed by airlines for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flight ticket reservation</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but nowadays CRS is used to store and distribute information about tourism products and services to the public either directly or through intermediaries, which also allows reservations to be made.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use of CRSs had been extended to travel agents as a distribution tool. Over the years CRSs have evolved into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Global Distribution Systems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(GDSs) that host inventory of multiple airlines and other modes of travel and travel related associated services.</a:t>
            </a:r>
          </a:p>
        </p:txBody>
      </p:sp>
    </p:spTree>
    <p:extLst>
      <p:ext uri="{BB962C8B-B14F-4D97-AF65-F5344CB8AC3E}">
        <p14:creationId xmlns:p14="http://schemas.microsoft.com/office/powerpoint/2010/main" val="2410269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4968D-7D57-DCAD-3DC8-B31198DCAB6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B3352D6-1EA3-1F6F-4977-221FF70A07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B7AFE417-A29A-4A45-03D9-C641887FDCE7}"/>
              </a:ext>
            </a:extLst>
          </p:cNvPr>
          <p:cNvSpPr txBox="1"/>
          <p:nvPr/>
        </p:nvSpPr>
        <p:spPr>
          <a:xfrm>
            <a:off x="714703" y="917960"/>
            <a:ext cx="10762593" cy="502208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main objective of the integrated global CRS has been to make a complete one-stop service possible. In fact, it eliminates physical and geographical distances between the producers and the sales mediators or consumers, respectively, and transfers accurate information to intermediaries and customers, and vice versa.</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worldwide coverage, these distribution systems offer information, reservation, ticketing, and many other facilities for airlines, hotels,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car rental companies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travel agencies, corporations, hotels, destination management organizations, and tourists.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the Best Travel Portal Development Company having several years of experience in developing Airline CRS and integrating Flight GDS, Consolidators,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XML &amp; API integration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includes B2B, B2C, B2B2B, B2B2C, B2E, Corporate, and much more.</a:t>
            </a:r>
          </a:p>
        </p:txBody>
      </p:sp>
    </p:spTree>
    <p:extLst>
      <p:ext uri="{BB962C8B-B14F-4D97-AF65-F5344CB8AC3E}">
        <p14:creationId xmlns:p14="http://schemas.microsoft.com/office/powerpoint/2010/main" val="1368284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96C87-7816-E48E-8533-BFF89B21269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1E011F9-2213-C89A-4EB1-3571A3B62F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7B17378F-FBB6-F7A9-25BC-3BA5DB283F24}"/>
              </a:ext>
            </a:extLst>
          </p:cNvPr>
          <p:cNvSpPr txBox="1"/>
          <p:nvPr/>
        </p:nvSpPr>
        <p:spPr>
          <a:xfrm>
            <a:off x="872358" y="835489"/>
            <a:ext cx="10447283" cy="502208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offer Flight Booking Engine,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Flight GDS Integration</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Galileo GDS,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Sabre GDS integration</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Flight booking API integration,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Flight Reservation Engine</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Flight Booking API and much more. ARS eventually evolved into the Computer Reservations System (CRS).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computer reservation system is used for the reservations of a particular airline and interfaces with a Global Distribution System (GDS) which supports travel agencies and other distribution channels in making reservations for most major airlines in a single system.</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allows those professionals to book travel arrangements for guests and view those details across all computers in the same system. Implementing a CRS can help you stay on top of trends, find out when your busy season occurs and check out when guests book less often.</a:t>
            </a:r>
          </a:p>
        </p:txBody>
      </p:sp>
    </p:spTree>
    <p:extLst>
      <p:ext uri="{BB962C8B-B14F-4D97-AF65-F5344CB8AC3E}">
        <p14:creationId xmlns:p14="http://schemas.microsoft.com/office/powerpoint/2010/main" val="31426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FB4AA-C69A-383F-7619-DDED6D74E71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533DD50-08F6-16B6-E467-E25006182C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4921" y="111673"/>
            <a:ext cx="1634074" cy="371803"/>
          </a:xfrm>
          <a:prstGeom prst="rect">
            <a:avLst/>
          </a:prstGeom>
        </p:spPr>
      </p:pic>
      <p:sp>
        <p:nvSpPr>
          <p:cNvPr id="3" name="TextBox 2">
            <a:extLst>
              <a:ext uri="{FF2B5EF4-FFF2-40B4-BE49-F238E27FC236}">
                <a16:creationId xmlns:a16="http://schemas.microsoft.com/office/drawing/2014/main" id="{C08CF0D7-0818-EA85-2D06-0B533B4EE885}"/>
              </a:ext>
            </a:extLst>
          </p:cNvPr>
          <p:cNvSpPr txBox="1"/>
          <p:nvPr/>
        </p:nvSpPr>
        <p:spPr>
          <a:xfrm>
            <a:off x="683171" y="917960"/>
            <a:ext cx="10394731" cy="502208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One major benefit or advantage to using a central reservation system is that it lets you easily keep track of reservations. You can now book rooms, cars or other things for guests’ months ahead of time and feel confident that you won’t lose that reservation.</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also allows you to keep track of special requests from guests such as food allergies they have or certain rooms they need. Other advantages may include helping you manage content such as the products current available and the rates charged, giving travelers the option of getting the best price when booking through your company and keeping track of customer satisfaction.</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CRS can help you more effectively manage and keep track of the bookings and reservations made by customers. These systems can help you appeal to more travelers and those who book online too. </a:t>
            </a:r>
          </a:p>
        </p:txBody>
      </p:sp>
    </p:spTree>
    <p:extLst>
      <p:ext uri="{BB962C8B-B14F-4D97-AF65-F5344CB8AC3E}">
        <p14:creationId xmlns:p14="http://schemas.microsoft.com/office/powerpoint/2010/main" val="38112840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29</TotalTime>
  <Words>3630</Words>
  <Application>Microsoft Office PowerPoint</Application>
  <PresentationFormat>Widescreen</PresentationFormat>
  <Paragraphs>172</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1</cp:revision>
  <dcterms:created xsi:type="dcterms:W3CDTF">2025-08-20T06:26:15Z</dcterms:created>
  <dcterms:modified xsi:type="dcterms:W3CDTF">2025-08-20T06:56:10Z</dcterms:modified>
</cp:coreProperties>
</file>