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7"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10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0D7CE72D-60E8-4170-BD79-4AF2979D21B0}" type="datetimeFigureOut">
              <a:rPr lang="en-IN" smtClean="0"/>
              <a:t>10-07-2025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6AE0A608-3954-4773-BC21-F0E74EBD9541}" type="slidenum">
              <a:rPr lang="en-IN" smtClean="0"/>
              <a:t>‹#›</a:t>
            </a:fld>
            <a:endParaRPr lang="en-IN"/>
          </a:p>
        </p:txBody>
      </p:sp>
    </p:spTree>
    <p:extLst>
      <p:ext uri="{BB962C8B-B14F-4D97-AF65-F5344CB8AC3E}">
        <p14:creationId xmlns:p14="http://schemas.microsoft.com/office/powerpoint/2010/main" val="123130181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D7CE72D-60E8-4170-BD79-4AF2979D21B0}" type="datetimeFigureOut">
              <a:rPr lang="en-IN" smtClean="0"/>
              <a:t>10-07-2025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AE0A608-3954-4773-BC21-F0E74EBD9541}" type="slidenum">
              <a:rPr lang="en-IN" smtClean="0"/>
              <a:t>‹#›</a:t>
            </a:fld>
            <a:endParaRPr lang="en-IN"/>
          </a:p>
        </p:txBody>
      </p:sp>
    </p:spTree>
    <p:extLst>
      <p:ext uri="{BB962C8B-B14F-4D97-AF65-F5344CB8AC3E}">
        <p14:creationId xmlns:p14="http://schemas.microsoft.com/office/powerpoint/2010/main" val="1286564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7CE72D-60E8-4170-BD79-4AF2979D21B0}" type="datetimeFigureOut">
              <a:rPr lang="en-IN" smtClean="0"/>
              <a:t>10-07-2025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AE0A608-3954-4773-BC21-F0E74EBD9541}" type="slidenum">
              <a:rPr lang="en-IN" smtClean="0"/>
              <a:t>‹#›</a:t>
            </a:fld>
            <a:endParaRPr lang="en-IN"/>
          </a:p>
        </p:txBody>
      </p:sp>
    </p:spTree>
    <p:extLst>
      <p:ext uri="{BB962C8B-B14F-4D97-AF65-F5344CB8AC3E}">
        <p14:creationId xmlns:p14="http://schemas.microsoft.com/office/powerpoint/2010/main" val="220028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7CE72D-60E8-4170-BD79-4AF2979D21B0}" type="datetimeFigureOut">
              <a:rPr lang="en-IN" smtClean="0"/>
              <a:t>10-07-2025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AE0A608-3954-4773-BC21-F0E74EBD9541}" type="slidenum">
              <a:rPr lang="en-IN" smtClean="0"/>
              <a:t>‹#›</a:t>
            </a:fld>
            <a:endParaRPr lang="en-IN"/>
          </a:p>
        </p:txBody>
      </p:sp>
    </p:spTree>
    <p:extLst>
      <p:ext uri="{BB962C8B-B14F-4D97-AF65-F5344CB8AC3E}">
        <p14:creationId xmlns:p14="http://schemas.microsoft.com/office/powerpoint/2010/main" val="25210561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7CE72D-60E8-4170-BD79-4AF2979D21B0}" type="datetimeFigureOut">
              <a:rPr lang="en-IN" smtClean="0"/>
              <a:t>10-07-2025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AE0A608-3954-4773-BC21-F0E74EBD9541}" type="slidenum">
              <a:rPr lang="en-IN" smtClean="0"/>
              <a:t>‹#›</a:t>
            </a:fld>
            <a:endParaRPr lang="en-IN"/>
          </a:p>
        </p:txBody>
      </p:sp>
    </p:spTree>
    <p:extLst>
      <p:ext uri="{BB962C8B-B14F-4D97-AF65-F5344CB8AC3E}">
        <p14:creationId xmlns:p14="http://schemas.microsoft.com/office/powerpoint/2010/main" val="33821388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7CE72D-60E8-4170-BD79-4AF2979D21B0}" type="datetimeFigureOut">
              <a:rPr lang="en-IN" smtClean="0"/>
              <a:t>10-07-2025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AE0A608-3954-4773-BC21-F0E74EBD9541}" type="slidenum">
              <a:rPr lang="en-IN" smtClean="0"/>
              <a:t>‹#›</a:t>
            </a:fld>
            <a:endParaRPr lang="en-IN"/>
          </a:p>
        </p:txBody>
      </p:sp>
    </p:spTree>
    <p:extLst>
      <p:ext uri="{BB962C8B-B14F-4D97-AF65-F5344CB8AC3E}">
        <p14:creationId xmlns:p14="http://schemas.microsoft.com/office/powerpoint/2010/main" val="36327470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7CE72D-60E8-4170-BD79-4AF2979D21B0}" type="datetimeFigureOut">
              <a:rPr lang="en-IN" smtClean="0"/>
              <a:t>10-07-2025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AE0A608-3954-4773-BC21-F0E74EBD9541}" type="slidenum">
              <a:rPr lang="en-IN" smtClean="0"/>
              <a:t>‹#›</a:t>
            </a:fld>
            <a:endParaRPr lang="en-IN"/>
          </a:p>
        </p:txBody>
      </p:sp>
    </p:spTree>
    <p:extLst>
      <p:ext uri="{BB962C8B-B14F-4D97-AF65-F5344CB8AC3E}">
        <p14:creationId xmlns:p14="http://schemas.microsoft.com/office/powerpoint/2010/main" val="9218204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7CE72D-60E8-4170-BD79-4AF2979D21B0}" type="datetimeFigureOut">
              <a:rPr lang="en-IN" smtClean="0"/>
              <a:t>10-07-2025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AE0A608-3954-4773-BC21-F0E74EBD9541}"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30963370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7CE72D-60E8-4170-BD79-4AF2979D21B0}" type="datetimeFigureOut">
              <a:rPr lang="en-IN" smtClean="0"/>
              <a:t>10-07-2025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AE0A608-3954-4773-BC21-F0E74EBD9541}" type="slidenum">
              <a:rPr lang="en-IN" smtClean="0"/>
              <a:t>‹#›</a:t>
            </a:fld>
            <a:endParaRPr lang="en-IN"/>
          </a:p>
        </p:txBody>
      </p:sp>
    </p:spTree>
    <p:extLst>
      <p:ext uri="{BB962C8B-B14F-4D97-AF65-F5344CB8AC3E}">
        <p14:creationId xmlns:p14="http://schemas.microsoft.com/office/powerpoint/2010/main" val="1223979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7CE72D-60E8-4170-BD79-4AF2979D21B0}" type="datetimeFigureOut">
              <a:rPr lang="en-IN" smtClean="0"/>
              <a:t>10-07-2025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AE0A608-3954-4773-BC21-F0E74EBD9541}" type="slidenum">
              <a:rPr lang="en-IN" smtClean="0"/>
              <a:t>‹#›</a:t>
            </a:fld>
            <a:endParaRPr lang="en-IN"/>
          </a:p>
        </p:txBody>
      </p:sp>
    </p:spTree>
    <p:extLst>
      <p:ext uri="{BB962C8B-B14F-4D97-AF65-F5344CB8AC3E}">
        <p14:creationId xmlns:p14="http://schemas.microsoft.com/office/powerpoint/2010/main" val="2505124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7CE72D-60E8-4170-BD79-4AF2979D21B0}" type="datetimeFigureOut">
              <a:rPr lang="en-IN" smtClean="0"/>
              <a:t>10-07-2025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AE0A608-3954-4773-BC21-F0E74EBD9541}" type="slidenum">
              <a:rPr lang="en-IN" smtClean="0"/>
              <a:t>‹#›</a:t>
            </a:fld>
            <a:endParaRPr lang="en-IN"/>
          </a:p>
        </p:txBody>
      </p:sp>
    </p:spTree>
    <p:extLst>
      <p:ext uri="{BB962C8B-B14F-4D97-AF65-F5344CB8AC3E}">
        <p14:creationId xmlns:p14="http://schemas.microsoft.com/office/powerpoint/2010/main" val="3766429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D7CE72D-60E8-4170-BD79-4AF2979D21B0}" type="datetimeFigureOut">
              <a:rPr lang="en-IN" smtClean="0"/>
              <a:t>10-07-2025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AE0A608-3954-4773-BC21-F0E74EBD9541}" type="slidenum">
              <a:rPr lang="en-IN" smtClean="0"/>
              <a:t>‹#›</a:t>
            </a:fld>
            <a:endParaRPr lang="en-IN"/>
          </a:p>
        </p:txBody>
      </p:sp>
    </p:spTree>
    <p:extLst>
      <p:ext uri="{BB962C8B-B14F-4D97-AF65-F5344CB8AC3E}">
        <p14:creationId xmlns:p14="http://schemas.microsoft.com/office/powerpoint/2010/main" val="113683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D7CE72D-60E8-4170-BD79-4AF2979D21B0}" type="datetimeFigureOut">
              <a:rPr lang="en-IN" smtClean="0"/>
              <a:t>10-07-2025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AE0A608-3954-4773-BC21-F0E74EBD9541}" type="slidenum">
              <a:rPr lang="en-IN" smtClean="0"/>
              <a:t>‹#›</a:t>
            </a:fld>
            <a:endParaRPr lang="en-IN"/>
          </a:p>
        </p:txBody>
      </p:sp>
    </p:spTree>
    <p:extLst>
      <p:ext uri="{BB962C8B-B14F-4D97-AF65-F5344CB8AC3E}">
        <p14:creationId xmlns:p14="http://schemas.microsoft.com/office/powerpoint/2010/main" val="2596775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D7CE72D-60E8-4170-BD79-4AF2979D21B0}" type="datetimeFigureOut">
              <a:rPr lang="en-IN" smtClean="0"/>
              <a:t>10-07-2025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AE0A608-3954-4773-BC21-F0E74EBD9541}" type="slidenum">
              <a:rPr lang="en-IN" smtClean="0"/>
              <a:t>‹#›</a:t>
            </a:fld>
            <a:endParaRPr lang="en-IN"/>
          </a:p>
        </p:txBody>
      </p:sp>
    </p:spTree>
    <p:extLst>
      <p:ext uri="{BB962C8B-B14F-4D97-AF65-F5344CB8AC3E}">
        <p14:creationId xmlns:p14="http://schemas.microsoft.com/office/powerpoint/2010/main" val="2677531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0D7CE72D-60E8-4170-BD79-4AF2979D21B0}" type="datetimeFigureOut">
              <a:rPr lang="en-IN" smtClean="0"/>
              <a:t>10-07-2025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AE0A608-3954-4773-BC21-F0E74EBD9541}" type="slidenum">
              <a:rPr lang="en-IN" smtClean="0"/>
              <a:t>‹#›</a:t>
            </a:fld>
            <a:endParaRPr lang="en-IN"/>
          </a:p>
        </p:txBody>
      </p:sp>
    </p:spTree>
    <p:extLst>
      <p:ext uri="{BB962C8B-B14F-4D97-AF65-F5344CB8AC3E}">
        <p14:creationId xmlns:p14="http://schemas.microsoft.com/office/powerpoint/2010/main" val="3396532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D7CE72D-60E8-4170-BD79-4AF2979D21B0}" type="datetimeFigureOut">
              <a:rPr lang="en-IN" smtClean="0"/>
              <a:t>10-07-2025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AE0A608-3954-4773-BC21-F0E74EBD9541}" type="slidenum">
              <a:rPr lang="en-IN" smtClean="0"/>
              <a:t>‹#›</a:t>
            </a:fld>
            <a:endParaRPr lang="en-IN"/>
          </a:p>
        </p:txBody>
      </p:sp>
    </p:spTree>
    <p:extLst>
      <p:ext uri="{BB962C8B-B14F-4D97-AF65-F5344CB8AC3E}">
        <p14:creationId xmlns:p14="http://schemas.microsoft.com/office/powerpoint/2010/main" val="2704466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D7CE72D-60E8-4170-BD79-4AF2979D21B0}" type="datetimeFigureOut">
              <a:rPr lang="en-IN" smtClean="0"/>
              <a:t>10-07-2025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AE0A608-3954-4773-BC21-F0E74EBD9541}" type="slidenum">
              <a:rPr lang="en-IN" smtClean="0"/>
              <a:t>‹#›</a:t>
            </a:fld>
            <a:endParaRPr lang="en-IN"/>
          </a:p>
        </p:txBody>
      </p:sp>
    </p:spTree>
    <p:extLst>
      <p:ext uri="{BB962C8B-B14F-4D97-AF65-F5344CB8AC3E}">
        <p14:creationId xmlns:p14="http://schemas.microsoft.com/office/powerpoint/2010/main" val="2438456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D7CE72D-60E8-4170-BD79-4AF2979D21B0}" type="datetimeFigureOut">
              <a:rPr lang="en-IN" smtClean="0"/>
              <a:t>10-07-2025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AE0A608-3954-4773-BC21-F0E74EBD9541}" type="slidenum">
              <a:rPr lang="en-IN" smtClean="0"/>
              <a:t>‹#›</a:t>
            </a:fld>
            <a:endParaRPr lang="en-IN"/>
          </a:p>
        </p:txBody>
      </p:sp>
    </p:spTree>
    <p:extLst>
      <p:ext uri="{BB962C8B-B14F-4D97-AF65-F5344CB8AC3E}">
        <p14:creationId xmlns:p14="http://schemas.microsoft.com/office/powerpoint/2010/main" val="32584775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ntact@travelopro.com"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travelopro.com/travel-guru.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travel-app-development.php" TargetMode="External"/><Relationship Id="rId4" Type="http://schemas.openxmlformats.org/officeDocument/2006/relationships/hyperlink" Target="https://www.travelopro.com/travel-cube.ph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travelopro.com/transfer-booking-engine.php" TargetMode="External"/><Relationship Id="rId7" Type="http://schemas.openxmlformats.org/officeDocument/2006/relationships/hyperlink" Target="https://www.travelopro.com/tour-travel-website.php" TargetMode="External"/><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https://www.travelopro.com/bus-booking-software.php" TargetMode="External"/><Relationship Id="rId5" Type="http://schemas.openxmlformats.org/officeDocument/2006/relationships/hyperlink" Target="https://www.travelopro.com/within-earth.php" TargetMode="External"/><Relationship Id="rId4" Type="http://schemas.openxmlformats.org/officeDocument/2006/relationships/hyperlink" Target="https://www.travelopro.com/tourlines.ph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travelopro.com/tour-booking-softwar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travelopro.com/team-america.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sabre-booking-engine.php" TargetMode="External"/><Relationship Id="rId4" Type="http://schemas.openxmlformats.org/officeDocument/2006/relationships/hyperlink" Target="https://www.travelopro.com/servi-group-hotel.php"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travelopro.com/reservation-booking-system.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traveltechnology939462069.wordpress.com/2021/02/18/car-rental-software/"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travelopro.com/b2b-travel-booking-engine.php" TargetMode="External"/><Relationship Id="rId3" Type="http://schemas.openxmlformats.org/officeDocument/2006/relationships/hyperlink" Target="https://www.travelopro.com/you-travel.php" TargetMode="External"/><Relationship Id="rId7" Type="http://schemas.openxmlformats.org/officeDocument/2006/relationships/hyperlink" Target="https://www.travelopro.com/web-portal-development-cost.php" TargetMode="External"/><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https://www.travelopro.com/white-label-booking-software.php" TargetMode="External"/><Relationship Id="rId5" Type="http://schemas.openxmlformats.org/officeDocument/2006/relationships/hyperlink" Target="https://www.travelopro.com/white-sands-tours-travel.php" TargetMode="External"/><Relationship Id="rId4" Type="http://schemas.openxmlformats.org/officeDocument/2006/relationships/hyperlink" Target="https://www.travelopro.com/world-hotel-link.php"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travelopro.com/b2b-travel-software.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travelopro.com/web-application-development-services.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viva-aerobus.php" TargetMode="External"/><Relationship Id="rId4" Type="http://schemas.openxmlformats.org/officeDocument/2006/relationships/hyperlink" Target="https://www.travelopro.com/volaris.php"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travelopro.com/veturis.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travelopro.com/travel-xml-integration.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travel-software-development.ph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travelopro.com/travel-operator-softwar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5E37F15-61CF-18C1-4CFC-82ADC96A10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1640" y="164223"/>
            <a:ext cx="2142196" cy="487417"/>
          </a:xfrm>
          <a:prstGeom prst="rect">
            <a:avLst/>
          </a:prstGeom>
        </p:spPr>
      </p:pic>
      <p:sp>
        <p:nvSpPr>
          <p:cNvPr id="7" name="TextBox 6">
            <a:extLst>
              <a:ext uri="{FF2B5EF4-FFF2-40B4-BE49-F238E27FC236}">
                <a16:creationId xmlns:a16="http://schemas.microsoft.com/office/drawing/2014/main" id="{5C23631D-1263-B4C8-35AB-E50616EF472A}"/>
              </a:ext>
            </a:extLst>
          </p:cNvPr>
          <p:cNvSpPr txBox="1"/>
          <p:nvPr/>
        </p:nvSpPr>
        <p:spPr>
          <a:xfrm>
            <a:off x="3668110" y="104989"/>
            <a:ext cx="4855779" cy="784702"/>
          </a:xfrm>
          <a:prstGeom prst="rect">
            <a:avLst/>
          </a:prstGeom>
          <a:noFill/>
        </p:spPr>
        <p:txBody>
          <a:bodyPr wrap="square">
            <a:spAutoFit/>
          </a:bodyPr>
          <a:lstStyle/>
          <a:p>
            <a:pPr algn="just">
              <a:lnSpc>
                <a:spcPct val="107000"/>
              </a:lnSpc>
              <a:spcAft>
                <a:spcPts val="800"/>
              </a:spcAft>
            </a:pPr>
            <a:r>
              <a:rPr lang="en-IN" sz="4400" b="1" kern="100" dirty="0">
                <a:effectLst/>
                <a:latin typeface="Calibri" panose="020F0502020204030204" pitchFamily="34" charset="0"/>
                <a:ea typeface="Calibri" panose="020F0502020204030204" pitchFamily="34" charset="0"/>
                <a:cs typeface="Calibri" panose="020F0502020204030204" pitchFamily="34" charset="0"/>
              </a:rPr>
              <a:t>B2B Travel Software</a:t>
            </a:r>
            <a:endParaRPr lang="en-IN"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TextBox 11">
            <a:extLst>
              <a:ext uri="{FF2B5EF4-FFF2-40B4-BE49-F238E27FC236}">
                <a16:creationId xmlns:a16="http://schemas.microsoft.com/office/drawing/2014/main" id="{278CDFF3-D4A0-1581-E2F9-AA640DC86030}"/>
              </a:ext>
            </a:extLst>
          </p:cNvPr>
          <p:cNvSpPr txBox="1"/>
          <p:nvPr/>
        </p:nvSpPr>
        <p:spPr>
          <a:xfrm>
            <a:off x="4419297" y="5906684"/>
            <a:ext cx="3820813"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a:latin typeface="Calibri" panose="020F0502020204030204" pitchFamily="34" charset="0"/>
                <a:ea typeface="Calibri" panose="020F0502020204030204" pitchFamily="34" charset="0"/>
                <a:cs typeface="Calibri" panose="020F0502020204030204" pitchFamily="34" charset="0"/>
              </a:rPr>
              <a:t>Email id : </a:t>
            </a:r>
            <a:r>
              <a:rPr lang="en-IN" sz="2000">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contact@travelopro.com</a:t>
            </a:r>
            <a:endParaRPr lang="en-IN" sz="2000">
              <a:latin typeface="Calibri" panose="020F0502020204030204" pitchFamily="34" charset="0"/>
              <a:ea typeface="Calibri" panose="020F0502020204030204" pitchFamily="34" charset="0"/>
              <a:cs typeface="Calibri" panose="020F0502020204030204" pitchFamily="34" charset="0"/>
            </a:endParaRPr>
          </a:p>
          <a:p>
            <a:r>
              <a:rPr lang="en-IN" sz="2000" b="1">
                <a:latin typeface="Calibri" panose="020F0502020204030204" pitchFamily="34" charset="0"/>
                <a:ea typeface="Calibri" panose="020F0502020204030204" pitchFamily="34" charset="0"/>
                <a:cs typeface="Calibri" panose="020F0502020204030204" pitchFamily="34" charset="0"/>
              </a:rPr>
              <a:t>Phone No : </a:t>
            </a:r>
            <a:r>
              <a:rPr lang="en-GB" sz="2000" b="1">
                <a:latin typeface="Calibri" panose="020F0502020204030204" pitchFamily="34" charset="0"/>
                <a:ea typeface="Calibri" panose="020F0502020204030204" pitchFamily="34" charset="0"/>
                <a:cs typeface="Calibri" panose="020F0502020204030204" pitchFamily="34" charset="0"/>
              </a:rPr>
              <a:t>98455 66441</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pic>
        <p:nvPicPr>
          <p:cNvPr id="3" name="Picture 2">
            <a:extLst>
              <a:ext uri="{FF2B5EF4-FFF2-40B4-BE49-F238E27FC236}">
                <a16:creationId xmlns:a16="http://schemas.microsoft.com/office/drawing/2014/main" id="{F2CD87DE-6651-47D4-373D-6A47E6400F1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43000" y="1524000"/>
            <a:ext cx="9906000" cy="3810000"/>
          </a:xfrm>
          <a:prstGeom prst="rect">
            <a:avLst/>
          </a:prstGeom>
        </p:spPr>
      </p:pic>
    </p:spTree>
    <p:extLst>
      <p:ext uri="{BB962C8B-B14F-4D97-AF65-F5344CB8AC3E}">
        <p14:creationId xmlns:p14="http://schemas.microsoft.com/office/powerpoint/2010/main" val="3198374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5A941D-AB65-4BD5-0871-1AE6CE69415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3E67C83-1FE2-3EF4-C2F0-E4E91609EA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1640" y="164223"/>
            <a:ext cx="2142196" cy="487417"/>
          </a:xfrm>
          <a:prstGeom prst="rect">
            <a:avLst/>
          </a:prstGeom>
        </p:spPr>
      </p:pic>
      <p:sp>
        <p:nvSpPr>
          <p:cNvPr id="3" name="TextBox 2">
            <a:extLst>
              <a:ext uri="{FF2B5EF4-FFF2-40B4-BE49-F238E27FC236}">
                <a16:creationId xmlns:a16="http://schemas.microsoft.com/office/drawing/2014/main" id="{5608822D-824E-3E9E-D996-66312F3029C4}"/>
              </a:ext>
            </a:extLst>
          </p:cNvPr>
          <p:cNvSpPr txBox="1"/>
          <p:nvPr/>
        </p:nvSpPr>
        <p:spPr>
          <a:xfrm>
            <a:off x="1324303" y="2008483"/>
            <a:ext cx="8681545" cy="2841034"/>
          </a:xfrm>
          <a:prstGeom prst="rect">
            <a:avLst/>
          </a:prstGeom>
          <a:noFill/>
        </p:spPr>
        <p:txBody>
          <a:bodyPr wrap="square">
            <a:spAutoFit/>
          </a:bodyPr>
          <a:lstStyle/>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Manual bookings for Hotels, Flights, Transfers, and Sightseeing.</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Reminder- Booking(s) Under Cancellation Deadline.</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Confirm integration of 45+ suppliers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Controlled and expandable credit management system</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Comfortably manageable user rights and permissions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Meaningful MIS reports and user-friendly dashboard</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Open communication channel through various levels of users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92328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A76FF4-BD58-9EB2-DC98-1E387D9BD66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1F7FFED-CC23-AEA0-7D0C-183426225F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1640" y="164223"/>
            <a:ext cx="2142196" cy="487417"/>
          </a:xfrm>
          <a:prstGeom prst="rect">
            <a:avLst/>
          </a:prstGeom>
        </p:spPr>
      </p:pic>
      <p:sp>
        <p:nvSpPr>
          <p:cNvPr id="3" name="TextBox 2">
            <a:extLst>
              <a:ext uri="{FF2B5EF4-FFF2-40B4-BE49-F238E27FC236}">
                <a16:creationId xmlns:a16="http://schemas.microsoft.com/office/drawing/2014/main" id="{FD93AB6E-7492-9E90-8BD8-288EB3CEAEF1}"/>
              </a:ext>
            </a:extLst>
          </p:cNvPr>
          <p:cNvSpPr txBox="1"/>
          <p:nvPr/>
        </p:nvSpPr>
        <p:spPr>
          <a:xfrm>
            <a:off x="888124" y="566485"/>
            <a:ext cx="10415752" cy="5725029"/>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Online e-Tickets and Vouchers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Calibri" panose="020F0502020204030204" pitchFamily="34" charset="0"/>
              </a:rPr>
              <a: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How Travelopro will help?</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Calibri" panose="020F0502020204030204" pitchFamily="34" charset="0"/>
              </a:rPr>
              <a: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Travelopro is one of the prominent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travel technology company</a:t>
            </a: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which contributes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b2b travel portal development services</a:t>
            </a: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and b2c travel portal development service to the travel agents, tour operators and travel management companies. The stability of our company solely depends on our capability to combine the recent technological advancements with convenient interfaces.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Being a b2b travel company and travel software development company for the B2B industry, we use robust and scalable platforms to design the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b2b travel platform</a:t>
            </a: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and complement them with advanced web technologies.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10013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D7CDC9-F0B8-A270-613C-00C44C709F7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77B339F-5BB9-3102-BD82-4125705157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1640" y="164223"/>
            <a:ext cx="2142196" cy="487417"/>
          </a:xfrm>
          <a:prstGeom prst="rect">
            <a:avLst/>
          </a:prstGeom>
        </p:spPr>
      </p:pic>
      <p:sp>
        <p:nvSpPr>
          <p:cNvPr id="3" name="TextBox 2">
            <a:extLst>
              <a:ext uri="{FF2B5EF4-FFF2-40B4-BE49-F238E27FC236}">
                <a16:creationId xmlns:a16="http://schemas.microsoft.com/office/drawing/2014/main" id="{DFC07ACD-05DA-93B3-2EC7-F246870C966E}"/>
              </a:ext>
            </a:extLst>
          </p:cNvPr>
          <p:cNvSpPr txBox="1"/>
          <p:nvPr/>
        </p:nvSpPr>
        <p:spPr>
          <a:xfrm>
            <a:off x="1051034" y="1150799"/>
            <a:ext cx="10089931"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Our capability to combine current technologies with inventive functionalities and showcase it in an accessible -to-use interface made us one of the renowned travel portal development countries in and across the world.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Travelopro B2B strengthen business owners and travel business to exchange their items productively to particular sub-professional through an online B2B interface.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B2B business</a:t>
            </a: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operators get an accessible to use admin panel, which absolutely grant the admin a fast and able gateway to upload the details related to booking and reservations.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Travelopro provide complete range solutions like online b2b travel portal, b2b white label, b2b travel portal software,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b2b airline reservation system</a:t>
            </a:r>
            <a:r>
              <a:rPr lang="en-IN" sz="2400" kern="100" dirty="0">
                <a:effectLst/>
                <a:latin typeface="Calibri" panose="020F0502020204030204" pitchFamily="34" charset="0"/>
                <a:ea typeface="Calibri" panose="020F0502020204030204" pitchFamily="34" charset="0"/>
                <a:cs typeface="Calibri" panose="020F0502020204030204" pitchFamily="34" charset="0"/>
              </a:rPr>
              <a:t>, Car rental software,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White label Solutions</a:t>
            </a: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Bus reservation system</a:t>
            </a:r>
            <a:r>
              <a:rPr lang="en-IN" sz="2400" kern="100" dirty="0">
                <a:effectLst/>
                <a:latin typeface="Calibri" panose="020F0502020204030204" pitchFamily="34" charset="0"/>
                <a:ea typeface="Calibri" panose="020F0502020204030204" pitchFamily="34" charset="0"/>
                <a:cs typeface="Calibri" panose="020F0502020204030204" pitchFamily="34" charset="0"/>
              </a:rPr>
              <a:t>,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GDS API Integration</a:t>
            </a: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and more.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73757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277350-AC02-C3FF-6E85-0852C285E99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1A3DB92-81CF-7C9E-5392-C0446DB2C7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1640" y="164223"/>
            <a:ext cx="2142196" cy="487417"/>
          </a:xfrm>
          <a:prstGeom prst="rect">
            <a:avLst/>
          </a:prstGeom>
        </p:spPr>
      </p:pic>
      <p:sp>
        <p:nvSpPr>
          <p:cNvPr id="3" name="TextBox 2">
            <a:extLst>
              <a:ext uri="{FF2B5EF4-FFF2-40B4-BE49-F238E27FC236}">
                <a16:creationId xmlns:a16="http://schemas.microsoft.com/office/drawing/2014/main" id="{32C15400-9ACD-143A-B4B7-A3F4097908B5}"/>
              </a:ext>
            </a:extLst>
          </p:cNvPr>
          <p:cNvSpPr txBox="1"/>
          <p:nvPr/>
        </p:nvSpPr>
        <p:spPr>
          <a:xfrm>
            <a:off x="987973" y="1166842"/>
            <a:ext cx="10489324" cy="4524315"/>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Travelopro develops Travel Portal Software and b2b white label solutions for global b2b clients at discounted rates. Portals developed by us accomplish to invite more and more business because of its updated and accessible to navigate functionalities. We represent the most comprehensive online b2b travel portal for the travel business, thus serving our customers more accurately.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Our intensity is to deliver a function-rich, beneficial, and high-availability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B2C booking engine</a:t>
            </a: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punched with eye-catching attractive designs. Travel agencies passionately rely on us for their B2B or B2C Portal Solution only because the portals can stand up strong to increase profitability for the travel services directly to customers. B2B travel agents can comfortably book hotels, accommodations, flights, transfers, cars and tour packages through b2b white label travel portal.</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72227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9FE219-0445-E2CC-78B0-8CC91E198ED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0EF0DBA-5CE6-732B-37CD-D38C64EFC1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1640" y="164223"/>
            <a:ext cx="2142196" cy="487417"/>
          </a:xfrm>
          <a:prstGeom prst="rect">
            <a:avLst/>
          </a:prstGeom>
        </p:spPr>
      </p:pic>
      <p:sp>
        <p:nvSpPr>
          <p:cNvPr id="3" name="TextBox 2">
            <a:extLst>
              <a:ext uri="{FF2B5EF4-FFF2-40B4-BE49-F238E27FC236}">
                <a16:creationId xmlns:a16="http://schemas.microsoft.com/office/drawing/2014/main" id="{C0CF6C51-F60E-242E-01C6-826ED9C22BD5}"/>
              </a:ext>
            </a:extLst>
          </p:cNvPr>
          <p:cNvSpPr txBox="1"/>
          <p:nvPr/>
        </p:nvSpPr>
        <p:spPr>
          <a:xfrm>
            <a:off x="1355835" y="2075567"/>
            <a:ext cx="6096000" cy="2255874"/>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Our Services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Calibri" panose="020F0502020204030204" pitchFamily="34" charset="0"/>
              </a:rPr>
              <a: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u="sng" kern="100" dirty="0">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Website Development</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u="sng" kern="100" dirty="0">
                <a:effectLst/>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Travel Portal</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IN" sz="2400" u="sng" kern="100" dirty="0">
                <a:effectLst/>
                <a:latin typeface="Calibri" panose="020F0502020204030204" pitchFamily="34" charset="0"/>
                <a:ea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Custom Software</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63834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185179-ECC3-E9C8-1031-8FEB983912D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C8CF896-9FCD-AE3A-DC10-D4E626DDE8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1640" y="164223"/>
            <a:ext cx="2142196" cy="487417"/>
          </a:xfrm>
          <a:prstGeom prst="rect">
            <a:avLst/>
          </a:prstGeom>
        </p:spPr>
      </p:pic>
      <p:sp>
        <p:nvSpPr>
          <p:cNvPr id="3" name="TextBox 2">
            <a:extLst>
              <a:ext uri="{FF2B5EF4-FFF2-40B4-BE49-F238E27FC236}">
                <a16:creationId xmlns:a16="http://schemas.microsoft.com/office/drawing/2014/main" id="{5203BD17-F6F1-2580-702A-E91AA72964BA}"/>
              </a:ext>
            </a:extLst>
          </p:cNvPr>
          <p:cNvSpPr txBox="1"/>
          <p:nvPr/>
        </p:nvSpPr>
        <p:spPr>
          <a:xfrm>
            <a:off x="1271751" y="1479955"/>
            <a:ext cx="9648497" cy="4222631"/>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How B2B travel software development company favours you?</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B2B Travel Portal means Business to Business Travel Portal in which Principal Travel Agencies precisely connected to a travel agent. On B2B Travel Portals only registered agents can use the services.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buFont typeface="Arial" panose="020B0604020202020204" pitchFamily="34" charset="0"/>
              <a:buChar char="•"/>
            </a:pPr>
            <a:r>
              <a:rPr lang="en-IN" sz="2400" dirty="0">
                <a:effectLst/>
                <a:latin typeface="Calibri" panose="020F0502020204030204" pitchFamily="34" charset="0"/>
                <a:ea typeface="Calibri" panose="020F0502020204030204" pitchFamily="34" charset="0"/>
              </a:rPr>
              <a:t>Travelopro B2B Travel Portal contributes complete control of creating agents and their logins, wallet action like top-up and deduction of credit limit / balance, activating or deactivating agents, monitoring bookings / sales, modifying mark-ups / discounts. All like B2C this portal also has many services like Flight Booking, Hotel Booking, Bus/Car Booking.</a:t>
            </a:r>
            <a:endParaRPr lang="en-IN" sz="2400" dirty="0"/>
          </a:p>
        </p:txBody>
      </p:sp>
    </p:spTree>
    <p:extLst>
      <p:ext uri="{BB962C8B-B14F-4D97-AF65-F5344CB8AC3E}">
        <p14:creationId xmlns:p14="http://schemas.microsoft.com/office/powerpoint/2010/main" val="21682925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D92249-060F-04C8-1228-E9D1164C99C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D32382C-32FC-4F41-DF85-5BB7D360DF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1640" y="164223"/>
            <a:ext cx="2142196" cy="487417"/>
          </a:xfrm>
          <a:prstGeom prst="rect">
            <a:avLst/>
          </a:prstGeom>
        </p:spPr>
      </p:pic>
      <p:sp>
        <p:nvSpPr>
          <p:cNvPr id="3" name="TextBox 2">
            <a:extLst>
              <a:ext uri="{FF2B5EF4-FFF2-40B4-BE49-F238E27FC236}">
                <a16:creationId xmlns:a16="http://schemas.microsoft.com/office/drawing/2014/main" id="{A3BE9B7D-BD09-7FD6-BAA1-9310DF484A47}"/>
              </a:ext>
            </a:extLst>
          </p:cNvPr>
          <p:cNvSpPr txBox="1"/>
          <p:nvPr/>
        </p:nvSpPr>
        <p:spPr>
          <a:xfrm>
            <a:off x="1103585" y="1340804"/>
            <a:ext cx="9722069" cy="4524315"/>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Travelopro contributes technically capable and reliable B2B Travel Portal Solution so you and your sub-Agent both will develop your Travel Business. In B2B Portal, you can create sub-agents for your Agency and increase your sales network. Agents can log in and can use services.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We take its pride with B2B Travel Portal Designs and Development with 25+ GDS or Major LCCs API Integration. We assure to contribute you with significant high-quality web designs integrated with booking engines of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travel services and Travel Company CRM</a:t>
            </a:r>
            <a:r>
              <a:rPr lang="en-IN" sz="2400" kern="100" dirty="0">
                <a:effectLst/>
                <a:latin typeface="Calibri" panose="020F0502020204030204" pitchFamily="34" charset="0"/>
                <a:ea typeface="Calibri" panose="020F0502020204030204" pitchFamily="34" charset="0"/>
                <a:cs typeface="Calibri" panose="020F0502020204030204" pitchFamily="34" charset="0"/>
              </a:rPr>
              <a:t>. Our strong B2B Booking Systems have GDS API Integration or third-party API integration that expedite 24/7 real time travel solutions for flight booking, coach booking, hotel booking and bus/car booking.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7360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634AEC-FAD3-BC04-38E1-14AFC8F489D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ACA3471-1235-6006-CDA1-B984D30327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1640" y="164223"/>
            <a:ext cx="2142196" cy="487417"/>
          </a:xfrm>
          <a:prstGeom prst="rect">
            <a:avLst/>
          </a:prstGeom>
        </p:spPr>
      </p:pic>
      <p:sp>
        <p:nvSpPr>
          <p:cNvPr id="3" name="TextBox 2">
            <a:extLst>
              <a:ext uri="{FF2B5EF4-FFF2-40B4-BE49-F238E27FC236}">
                <a16:creationId xmlns:a16="http://schemas.microsoft.com/office/drawing/2014/main" id="{AB1596A3-1C25-A53A-321D-B91C3D183889}"/>
              </a:ext>
            </a:extLst>
          </p:cNvPr>
          <p:cNvSpPr txBox="1"/>
          <p:nvPr/>
        </p:nvSpPr>
        <p:spPr>
          <a:xfrm>
            <a:off x="951186" y="794923"/>
            <a:ext cx="10289628" cy="5622437"/>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Why you need B2B travel software development services? </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Calibri" panose="020F0502020204030204" pitchFamily="34" charset="0"/>
              </a:rPr>
              <a: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B2B travel software development services empower travel companies to withstand market challenges and retain customers by contributing the best-in-class travel software solutions.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If you want to sell flight tickets, hotel rooms, or any other product-related to travel, the B2B travel portal software development service lets you approach related details from anywhere with desktops or mobile phones.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By partnering with a capable travel technology company, you can get all the needed products at a single platform. For instance, a veteran B2B travel software development company can contribute your services like website development, API development, API integration, web application services, custom development, custom B2B travel booking software, and more.</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78617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F4CA7C-3B61-4C60-231C-BC4DFAB3AF4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D6248D1-2226-B280-A411-6FCC23FEC7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1640" y="164223"/>
            <a:ext cx="2142196" cy="487417"/>
          </a:xfrm>
          <a:prstGeom prst="rect">
            <a:avLst/>
          </a:prstGeom>
        </p:spPr>
      </p:pic>
      <p:sp>
        <p:nvSpPr>
          <p:cNvPr id="3" name="TextBox 2">
            <a:extLst>
              <a:ext uri="{FF2B5EF4-FFF2-40B4-BE49-F238E27FC236}">
                <a16:creationId xmlns:a16="http://schemas.microsoft.com/office/drawing/2014/main" id="{F8329EB8-FBEB-53E3-9DCE-E6A56E45D4E4}"/>
              </a:ext>
            </a:extLst>
          </p:cNvPr>
          <p:cNvSpPr txBox="1"/>
          <p:nvPr/>
        </p:nvSpPr>
        <p:spPr>
          <a:xfrm>
            <a:off x="1188627" y="1312820"/>
            <a:ext cx="9659007" cy="472950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B2B travel portal development</a:t>
            </a: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companies are experienced in portal, design, development, and integration of GDSs. They manage the development of the travel portal diligently.</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The team of developers makes use of the latest technology in B2B travel software development so that travel companies can use modern ways to handle their travel network.</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If you want to set up a travel business, an contemporary solution like a custom B2B travel software development will encourage you meet customer assumption and grow.</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A B2B travel software development service associate automated transactions between third parties and booking agents.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04191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00061E-D2AB-29FE-7BF6-796CEEB506B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C190D6A-9B38-4B80-90EF-61F1530299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1640" y="164223"/>
            <a:ext cx="2142196" cy="487417"/>
          </a:xfrm>
          <a:prstGeom prst="rect">
            <a:avLst/>
          </a:prstGeom>
        </p:spPr>
      </p:pic>
      <p:sp>
        <p:nvSpPr>
          <p:cNvPr id="3" name="TextBox 2">
            <a:extLst>
              <a:ext uri="{FF2B5EF4-FFF2-40B4-BE49-F238E27FC236}">
                <a16:creationId xmlns:a16="http://schemas.microsoft.com/office/drawing/2014/main" id="{F05A2BAD-E250-5DC4-536E-A8D5ACE702D7}"/>
              </a:ext>
            </a:extLst>
          </p:cNvPr>
          <p:cNvSpPr txBox="1"/>
          <p:nvPr/>
        </p:nvSpPr>
        <p:spPr>
          <a:xfrm>
            <a:off x="840827" y="1080352"/>
            <a:ext cx="10510346" cy="5012975"/>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How does it work?</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Calibri" panose="020F0502020204030204" pitchFamily="34" charset="0"/>
              </a:rPr>
              <a: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The B2B Booking Platform suggest your travel agents’ approach into our web-based booking engine so they can search and book your travel services in the name of their clients. Your agents will have real-time approach to making online bookings through a control panel from which they can manage all the reservation processes and also their sub-agents and operators.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buFont typeface="Arial" panose="020B0604020202020204" pitchFamily="34" charset="0"/>
              <a:buChar char="•"/>
            </a:pPr>
            <a:r>
              <a:rPr lang="en-IN" sz="2400" dirty="0">
                <a:effectLst/>
                <a:latin typeface="Calibri" panose="020F0502020204030204" pitchFamily="34" charset="0"/>
                <a:ea typeface="Calibri" panose="020F0502020204030204" pitchFamily="34" charset="0"/>
              </a:rPr>
              <a:t>Through our system, you will be adequate to control the approach of hundreds of agents and sub-agents to a continued inventory and negotiated rates by controlling your mark-ups and commissions thus build up the capability to rapidly develop in the online e</a:t>
            </a:r>
            <a:r>
              <a:rPr lang="en-IN" sz="2400" dirty="0">
                <a:latin typeface="Calibri" panose="020F0502020204030204" pitchFamily="34" charset="0"/>
                <a:ea typeface="Calibri" panose="020F0502020204030204" pitchFamily="34" charset="0"/>
              </a:rPr>
              <a:t>nvironment – all  from a single accessible workplace.</a:t>
            </a:r>
          </a:p>
        </p:txBody>
      </p:sp>
    </p:spTree>
    <p:extLst>
      <p:ext uri="{BB962C8B-B14F-4D97-AF65-F5344CB8AC3E}">
        <p14:creationId xmlns:p14="http://schemas.microsoft.com/office/powerpoint/2010/main" val="2303453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0F510A-AA91-EDDC-4080-73A26BEB65B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5B5FE70-B614-4675-5F29-B41C67CA17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1640" y="164223"/>
            <a:ext cx="2142196" cy="487417"/>
          </a:xfrm>
          <a:prstGeom prst="rect">
            <a:avLst/>
          </a:prstGeom>
        </p:spPr>
      </p:pic>
      <p:sp>
        <p:nvSpPr>
          <p:cNvPr id="3" name="TextBox 2">
            <a:extLst>
              <a:ext uri="{FF2B5EF4-FFF2-40B4-BE49-F238E27FC236}">
                <a16:creationId xmlns:a16="http://schemas.microsoft.com/office/drawing/2014/main" id="{C50AA841-B314-7592-60A8-C70021E90F73}"/>
              </a:ext>
            </a:extLst>
          </p:cNvPr>
          <p:cNvSpPr txBox="1"/>
          <p:nvPr/>
        </p:nvSpPr>
        <p:spPr>
          <a:xfrm>
            <a:off x="830317" y="1001581"/>
            <a:ext cx="10731062"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B2B Travel Portal</a:t>
            </a: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is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online booking engine</a:t>
            </a: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and essential components for every travel agent and contributes white label solution to get approach a real time online bookings and opportunity to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travel agents and tour operators</a:t>
            </a:r>
            <a:r>
              <a:rPr lang="en-IN" sz="2400" kern="100" dirty="0">
                <a:effectLst/>
                <a:latin typeface="Calibri" panose="020F0502020204030204" pitchFamily="34" charset="0"/>
                <a:ea typeface="Calibri" panose="020F0502020204030204" pitchFamily="34" charset="0"/>
                <a:cs typeface="Calibri" panose="020F0502020204030204" pitchFamily="34" charset="0"/>
              </a:rPr>
              <a:t> with best convenient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booking engine platform</a:t>
            </a:r>
            <a:r>
              <a:rPr lang="en-IN" sz="2400" kern="100" dirty="0">
                <a:effectLst/>
                <a:latin typeface="Calibri" panose="020F0502020204030204" pitchFamily="34" charset="0"/>
                <a:ea typeface="Calibri" panose="020F0502020204030204" pitchFamily="34" charset="0"/>
                <a:cs typeface="Calibri" panose="020F0502020204030204" pitchFamily="34" charset="0"/>
              </a:rPr>
              <a:t>.</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In demands of the B2B Travel Portal, Travel Agency having approach to third party supplier’s inventories which need best B2B Travel Portal or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B2B Travel Booking Engine</a:t>
            </a: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because using this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8">
                  <a:extLst>
                    <a:ext uri="{A12FA001-AC4F-418D-AE19-62706E023703}">
                      <ahyp:hlinkClr xmlns:ahyp="http://schemas.microsoft.com/office/drawing/2018/hyperlinkcolor" val="tx"/>
                    </a:ext>
                  </a:extLst>
                </a:hlinkClick>
              </a:rPr>
              <a:t>B2B Booking Engine</a:t>
            </a: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travel agent sold their travel product around the globe through the sub agent network and increase revenue.</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Our B2B module is a requirement tool to automate your sales through all the B2B channels – partner agencies, distribution networks and corporate clients. Multi-level distribution functionality of our B2B module empower your partners to create their own agent network to more develop your sales outreach.</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707538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645F0F-6159-BDC0-5113-665FCF05A50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86478DA-E7F1-DA8D-BCE5-DCB271F037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1640" y="164223"/>
            <a:ext cx="2142196" cy="487417"/>
          </a:xfrm>
          <a:prstGeom prst="rect">
            <a:avLst/>
          </a:prstGeom>
        </p:spPr>
      </p:pic>
      <p:sp>
        <p:nvSpPr>
          <p:cNvPr id="2" name="Title 1">
            <a:extLst>
              <a:ext uri="{FF2B5EF4-FFF2-40B4-BE49-F238E27FC236}">
                <a16:creationId xmlns:a16="http://schemas.microsoft.com/office/drawing/2014/main" id="{FFC169E0-DABF-E048-E4A9-17800A0D679E}"/>
              </a:ext>
            </a:extLst>
          </p:cNvPr>
          <p:cNvSpPr txBox="1">
            <a:spLocks/>
          </p:cNvSpPr>
          <p:nvPr/>
        </p:nvSpPr>
        <p:spPr>
          <a:xfrm>
            <a:off x="979722" y="1026699"/>
            <a:ext cx="10245326"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https://www.travelopro.com/b2b-travel-software</a:t>
            </a:r>
            <a:r>
              <a:rPr lang="en-IN" sz="3600" cap="none">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.php</a:t>
            </a:r>
            <a:endParaRPr lang="en-IN" sz="3600" cap="none">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IN" sz="2800" b="1" u="sng"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04213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753EE4-FF3D-76F3-251F-1E025A0052E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D009C83-E645-E9EB-B498-6009D7174E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1640" y="164223"/>
            <a:ext cx="2142196" cy="487417"/>
          </a:xfrm>
          <a:prstGeom prst="rect">
            <a:avLst/>
          </a:prstGeom>
        </p:spPr>
      </p:pic>
      <p:sp>
        <p:nvSpPr>
          <p:cNvPr id="3" name="TextBox 2">
            <a:extLst>
              <a:ext uri="{FF2B5EF4-FFF2-40B4-BE49-F238E27FC236}">
                <a16:creationId xmlns:a16="http://schemas.microsoft.com/office/drawing/2014/main" id="{CB0F8206-8D5C-4D99-7148-353832D0A3C1}"/>
              </a:ext>
            </a:extLst>
          </p:cNvPr>
          <p:cNvSpPr txBox="1"/>
          <p:nvPr/>
        </p:nvSpPr>
        <p:spPr>
          <a:xfrm>
            <a:off x="1135116" y="1510718"/>
            <a:ext cx="10152993" cy="4334328"/>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Which is the Best B2B Travel Portal Development Company?</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Calibri" panose="020F0502020204030204" pitchFamily="34" charset="0"/>
              </a:rPr>
              <a: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Travelopro is the best B2B Travel Portal Development contribute best B2B Travel Portal with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third party API Integration</a:t>
            </a: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of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flight booking</a:t>
            </a: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and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hotel booking</a:t>
            </a: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for travel agent.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Our accomplished travel professionals develop Advanced features B2B Booking Engine such as Hotel, Tour, Package, and Visa that empower you to upload your own contracted products, integrate third-party suppliers, adjust pricing and markup at runtime, generate agent wise reports, map banners, incorporate business rules and comfortably take insight into business sales.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52746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97CDD9-E23A-2D13-6CE2-2154FD132B1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B8B21DE-3E60-157F-CBD8-EE88F1BCBE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1640" y="164223"/>
            <a:ext cx="2142196" cy="487417"/>
          </a:xfrm>
          <a:prstGeom prst="rect">
            <a:avLst/>
          </a:prstGeom>
        </p:spPr>
      </p:pic>
      <p:sp>
        <p:nvSpPr>
          <p:cNvPr id="3" name="TextBox 2">
            <a:extLst>
              <a:ext uri="{FF2B5EF4-FFF2-40B4-BE49-F238E27FC236}">
                <a16:creationId xmlns:a16="http://schemas.microsoft.com/office/drawing/2014/main" id="{2500D740-1F58-A5F9-8375-AF2F31FF4893}"/>
              </a:ext>
            </a:extLst>
          </p:cNvPr>
          <p:cNvSpPr txBox="1"/>
          <p:nvPr/>
        </p:nvSpPr>
        <p:spPr>
          <a:xfrm>
            <a:off x="1040524" y="1250924"/>
            <a:ext cx="10110952" cy="472950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With deep range of B2B Travel Portal features, Authorized agents can logon to your B2B portal, search and book products, add mark-up and pay for booking online.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From Admin booking panel, they can view, email, or download booking voucher or cancel booking of their customer from any device at any time.</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Robust and ascendable platform and complemented by advanced B2B Travel Portal our developer contributes the best B2B Travel Portal of hotels, flight and other travel service to travel agent, tour operators in their existing system and their own brand to connect more customer across the globe.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We also contribute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XML API Integration</a:t>
            </a: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for travel module to get real time booking services and became best B2B Travel Portal Provider.</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9637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CF20EC-4780-29C8-00B5-B2E78432A8C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85C98EE6-399C-7CCC-B685-A8205A5A35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1640" y="164223"/>
            <a:ext cx="2142196" cy="487417"/>
          </a:xfrm>
          <a:prstGeom prst="rect">
            <a:avLst/>
          </a:prstGeom>
        </p:spPr>
      </p:pic>
      <p:sp>
        <p:nvSpPr>
          <p:cNvPr id="3" name="TextBox 2">
            <a:extLst>
              <a:ext uri="{FF2B5EF4-FFF2-40B4-BE49-F238E27FC236}">
                <a16:creationId xmlns:a16="http://schemas.microsoft.com/office/drawing/2014/main" id="{56F95CFE-F532-D076-370F-AABF789647D5}"/>
              </a:ext>
            </a:extLst>
          </p:cNvPr>
          <p:cNvSpPr txBox="1"/>
          <p:nvPr/>
        </p:nvSpPr>
        <p:spPr>
          <a:xfrm>
            <a:off x="1103586" y="876712"/>
            <a:ext cx="9280634" cy="5022080"/>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Benefits of having Travelopro’s Best in class B2B Travel Module: -</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Managements for Travel Service.</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Operator/Segment wise Mark-up.</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Agent Management</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Agent Finance Management</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Site Management</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Security Management</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Staff Management</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Coupon Management</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Mark up and Discount Management (Agent Class wise).</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Advance Agent Dashboard</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80090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CCB401-6C1B-5C25-9B53-E5E463B7302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98ECF76-4392-C758-FCE2-327B6C2FE8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1640" y="164223"/>
            <a:ext cx="2142196" cy="487417"/>
          </a:xfrm>
          <a:prstGeom prst="rect">
            <a:avLst/>
          </a:prstGeom>
        </p:spPr>
      </p:pic>
      <p:sp>
        <p:nvSpPr>
          <p:cNvPr id="3" name="TextBox 2">
            <a:extLst>
              <a:ext uri="{FF2B5EF4-FFF2-40B4-BE49-F238E27FC236}">
                <a16:creationId xmlns:a16="http://schemas.microsoft.com/office/drawing/2014/main" id="{B2B00461-26C4-F306-1CBC-EFAF8A7E0379}"/>
              </a:ext>
            </a:extLst>
          </p:cNvPr>
          <p:cNvSpPr txBox="1"/>
          <p:nvPr/>
        </p:nvSpPr>
        <p:spPr>
          <a:xfrm>
            <a:off x="1366345" y="1892307"/>
            <a:ext cx="6096000" cy="3236207"/>
          </a:xfrm>
          <a:prstGeom prst="rect">
            <a:avLst/>
          </a:prstGeom>
          <a:noFill/>
        </p:spPr>
        <p:txBody>
          <a:bodyPr wrap="square">
            <a:spAutoFit/>
          </a:bodyPr>
          <a:lstStyle/>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Agent Customer List</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Fare Calendar</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PAX Calendar</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Agent Credit Facility</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Auto wallet Upload by Agent</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Agent Logo on Ticket</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Editable Mark-up / Transaction Fee in Agent Dashboard</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6494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A8B4-3F28-E494-A9B8-DD57FF5A43B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D6E84E4-D0A1-3A37-C96C-1CFE2FD9A7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1640" y="164223"/>
            <a:ext cx="2142196" cy="487417"/>
          </a:xfrm>
          <a:prstGeom prst="rect">
            <a:avLst/>
          </a:prstGeom>
        </p:spPr>
      </p:pic>
      <p:sp>
        <p:nvSpPr>
          <p:cNvPr id="3" name="TextBox 2">
            <a:extLst>
              <a:ext uri="{FF2B5EF4-FFF2-40B4-BE49-F238E27FC236}">
                <a16:creationId xmlns:a16="http://schemas.microsoft.com/office/drawing/2014/main" id="{5045ACA4-DBE6-8E52-F418-7AE4295B4A40}"/>
              </a:ext>
            </a:extLst>
          </p:cNvPr>
          <p:cNvSpPr txBox="1"/>
          <p:nvPr/>
        </p:nvSpPr>
        <p:spPr>
          <a:xfrm>
            <a:off x="1082565" y="805214"/>
            <a:ext cx="10195034" cy="5519844"/>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Travelopro B2B Travel Software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Calibri" panose="020F0502020204030204" pitchFamily="34" charset="0"/>
              </a:rPr>
              <a: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Travelopro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B2B tour operator software</a:t>
            </a: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is the first ever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web-based travel software</a:t>
            </a: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for everyone consist of agents, vendors, partners and more basically customers too to access the system and handle their bookings. All the travel agencies can approach this smart b2b software anytime, anywhere from mobile or desktop.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Now entrust your sales &amp; marketing process for better engagement of tour agents, vendors &amp; customers. With this automated and accurately designed b2b software, tour operators can augment their business expansion and customer engagement. Get hold of this pioneering solution and solve all your daily business pester. Your team can save time and spend it on more beneficial activities to enlarge the business.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4933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E336AC-89EE-F8A4-D43A-D3123DE0DF7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FBC57C7-B427-3DC5-B34D-DDED9CD2A4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1640" y="164223"/>
            <a:ext cx="2142196" cy="487417"/>
          </a:xfrm>
          <a:prstGeom prst="rect">
            <a:avLst/>
          </a:prstGeom>
        </p:spPr>
      </p:pic>
      <p:sp>
        <p:nvSpPr>
          <p:cNvPr id="3" name="TextBox 2">
            <a:extLst>
              <a:ext uri="{FF2B5EF4-FFF2-40B4-BE49-F238E27FC236}">
                <a16:creationId xmlns:a16="http://schemas.microsoft.com/office/drawing/2014/main" id="{9C034729-771A-F718-5F1C-F22F513610F1}"/>
              </a:ext>
            </a:extLst>
          </p:cNvPr>
          <p:cNvSpPr txBox="1"/>
          <p:nvPr/>
        </p:nvSpPr>
        <p:spPr>
          <a:xfrm>
            <a:off x="825061" y="651640"/>
            <a:ext cx="10541877" cy="5915017"/>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Escalate your Travel business with Travelopro</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Calibri" panose="020F0502020204030204" pitchFamily="34" charset="0"/>
              </a:rPr>
              <a: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B2B travel agency software contributes the interactive b2b dashboard for accessible use with the report generation feature which will reduce your work a lot. It provides all the features that any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b2b software</a:t>
            </a: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for travel agent should have. This eventual software contributes you the facility of empower individual login to every agent/booker/franchise and last but not the least to your customers which makes this b2b software stand out from other software’s for tour operators.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The other key features provided by this accessible to use software are extension to manage agents’ bookings, display availability in real time mode, handle individual agent clients, manage selling options, tours measures calculator etc. This b2b travel agent software solution conceive seamless involvement with it accomplish, extensive features required to manage your b2b activities.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9218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F5E94F-EF38-86CF-7912-6DF6A9AB0C3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BB3A3BD-631E-D67A-C4EC-7E4B22896B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1640" y="164223"/>
            <a:ext cx="2142196" cy="487417"/>
          </a:xfrm>
          <a:prstGeom prst="rect">
            <a:avLst/>
          </a:prstGeom>
        </p:spPr>
      </p:pic>
      <p:sp>
        <p:nvSpPr>
          <p:cNvPr id="3" name="TextBox 2">
            <a:extLst>
              <a:ext uri="{FF2B5EF4-FFF2-40B4-BE49-F238E27FC236}">
                <a16:creationId xmlns:a16="http://schemas.microsoft.com/office/drawing/2014/main" id="{32EA7D5C-420D-045F-52FB-82B1195632B4}"/>
              </a:ext>
            </a:extLst>
          </p:cNvPr>
          <p:cNvSpPr txBox="1"/>
          <p:nvPr/>
        </p:nvSpPr>
        <p:spPr>
          <a:xfrm>
            <a:off x="1103585" y="1115546"/>
            <a:ext cx="9711559" cy="4626908"/>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Key features of B2B Travel Software: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Calibri" panose="020F0502020204030204" pitchFamily="34" charset="0"/>
              </a:rPr>
              <a: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XML Integration of different verticals such as Flight, Hotel, Transfer, Sightseeing, Travel Insurance, Car and Lounge Pass.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Capability to create and manage branches/GSAs with the ability to protect/show markup and supplier. Branch/GSAs can further create and manage own agencies under them.</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Proffered of payment gateway provider according to client’s aspect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Apply own advertisement on the website and vouchers/tickets.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Auditing features like email alerts on markup changes, logs of agent credit history changes.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683817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79</TotalTime>
  <Words>1896</Words>
  <Application>Microsoft Office PowerPoint</Application>
  <PresentationFormat>Widescreen</PresentationFormat>
  <Paragraphs>97</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Symbol</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27</cp:revision>
  <dcterms:created xsi:type="dcterms:W3CDTF">2024-12-06T05:03:37Z</dcterms:created>
  <dcterms:modified xsi:type="dcterms:W3CDTF">2025-07-10T07:10:38Z</dcterms:modified>
</cp:coreProperties>
</file>