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1" r:id="rId3"/>
    <p:sldId id="262" r:id="rId4"/>
    <p:sldId id="263" r:id="rId5"/>
    <p:sldId id="264" r:id="rId6"/>
    <p:sldId id="265" r:id="rId7"/>
    <p:sldId id="266" r:id="rId8"/>
    <p:sldId id="267" r:id="rId9"/>
    <p:sldId id="268" r:id="rId10"/>
    <p:sldId id="269" r:id="rId11"/>
    <p:sldId id="270" r:id="rId12"/>
    <p:sldId id="271" r:id="rId13"/>
    <p:sldId id="272" r:id="rId14"/>
    <p:sldId id="273" r:id="rId15"/>
    <p:sldId id="274"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3" d="100"/>
          <a:sy n="73" d="100"/>
        </p:scale>
        <p:origin x="1070"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CC11C0D7-13AA-4C9E-9B76-D4E29693FDED}" type="datetimeFigureOut">
              <a:rPr lang="en-IN" smtClean="0"/>
              <a:t>09-07-2025</a:t>
            </a:fld>
            <a:endParaRPr lang="en-IN"/>
          </a:p>
        </p:txBody>
      </p:sp>
      <p:sp>
        <p:nvSpPr>
          <p:cNvPr id="5" name="Footer Placeholder 4"/>
          <p:cNvSpPr>
            <a:spLocks noGrp="1"/>
          </p:cNvSpPr>
          <p:nvPr>
            <p:ph type="ftr" sz="quarter" idx="11"/>
          </p:nvPr>
        </p:nvSpPr>
        <p:spPr>
          <a:xfrm>
            <a:off x="3962399" y="5870575"/>
            <a:ext cx="4893958" cy="377825"/>
          </a:xfrm>
        </p:spPr>
        <p:txBody>
          <a:bodyPr/>
          <a:lstStyle/>
          <a:p>
            <a:endParaRPr lang="en-IN"/>
          </a:p>
        </p:txBody>
      </p:sp>
      <p:sp>
        <p:nvSpPr>
          <p:cNvPr id="6" name="Slide Number Placeholder 5"/>
          <p:cNvSpPr>
            <a:spLocks noGrp="1"/>
          </p:cNvSpPr>
          <p:nvPr>
            <p:ph type="sldNum" sz="quarter" idx="12"/>
          </p:nvPr>
        </p:nvSpPr>
        <p:spPr>
          <a:xfrm>
            <a:off x="10608958" y="5870575"/>
            <a:ext cx="551167" cy="377825"/>
          </a:xfrm>
        </p:spPr>
        <p:txBody>
          <a:bodyPr/>
          <a:lstStyle/>
          <a:p>
            <a:fld id="{9268F3DB-ACBD-476F-8104-B4DED6421494}" type="slidenum">
              <a:rPr lang="en-IN" smtClean="0"/>
              <a:t>‹#›</a:t>
            </a:fld>
            <a:endParaRPr lang="en-IN"/>
          </a:p>
        </p:txBody>
      </p:sp>
    </p:spTree>
    <p:extLst>
      <p:ext uri="{BB962C8B-B14F-4D97-AF65-F5344CB8AC3E}">
        <p14:creationId xmlns:p14="http://schemas.microsoft.com/office/powerpoint/2010/main" val="1319819444"/>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C11C0D7-13AA-4C9E-9B76-D4E29693FDED}" type="datetimeFigureOut">
              <a:rPr lang="en-IN" smtClean="0"/>
              <a:t>09-07-2025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268F3DB-ACBD-476F-8104-B4DED6421494}" type="slidenum">
              <a:rPr lang="en-IN" smtClean="0"/>
              <a:t>‹#›</a:t>
            </a:fld>
            <a:endParaRPr lang="en-IN"/>
          </a:p>
        </p:txBody>
      </p:sp>
    </p:spTree>
    <p:extLst>
      <p:ext uri="{BB962C8B-B14F-4D97-AF65-F5344CB8AC3E}">
        <p14:creationId xmlns:p14="http://schemas.microsoft.com/office/powerpoint/2010/main" val="30440516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C11C0D7-13AA-4C9E-9B76-D4E29693FDED}" type="datetimeFigureOut">
              <a:rPr lang="en-IN" smtClean="0"/>
              <a:t>09-07-2025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268F3DB-ACBD-476F-8104-B4DED6421494}" type="slidenum">
              <a:rPr lang="en-IN" smtClean="0"/>
              <a:t>‹#›</a:t>
            </a:fld>
            <a:endParaRPr lang="en-IN"/>
          </a:p>
        </p:txBody>
      </p:sp>
    </p:spTree>
    <p:extLst>
      <p:ext uri="{BB962C8B-B14F-4D97-AF65-F5344CB8AC3E}">
        <p14:creationId xmlns:p14="http://schemas.microsoft.com/office/powerpoint/2010/main" val="35300374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C11C0D7-13AA-4C9E-9B76-D4E29693FDED}" type="datetimeFigureOut">
              <a:rPr lang="en-IN" smtClean="0"/>
              <a:t>09-07-2025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268F3DB-ACBD-476F-8104-B4DED6421494}" type="slidenum">
              <a:rPr lang="en-IN" smtClean="0"/>
              <a:t>‹#›</a:t>
            </a:fld>
            <a:endParaRPr lang="en-IN"/>
          </a:p>
        </p:txBody>
      </p:sp>
    </p:spTree>
    <p:extLst>
      <p:ext uri="{BB962C8B-B14F-4D97-AF65-F5344CB8AC3E}">
        <p14:creationId xmlns:p14="http://schemas.microsoft.com/office/powerpoint/2010/main" val="4404056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C11C0D7-13AA-4C9E-9B76-D4E29693FDED}" type="datetimeFigureOut">
              <a:rPr lang="en-IN" smtClean="0"/>
              <a:t>09-07-2025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268F3DB-ACBD-476F-8104-B4DED6421494}" type="slidenum">
              <a:rPr lang="en-IN" smtClean="0"/>
              <a:t>‹#›</a:t>
            </a:fld>
            <a:endParaRPr lang="en-IN"/>
          </a:p>
        </p:txBody>
      </p:sp>
    </p:spTree>
    <p:extLst>
      <p:ext uri="{BB962C8B-B14F-4D97-AF65-F5344CB8AC3E}">
        <p14:creationId xmlns:p14="http://schemas.microsoft.com/office/powerpoint/2010/main" val="30588976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C11C0D7-13AA-4C9E-9B76-D4E29693FDED}" type="datetimeFigureOut">
              <a:rPr lang="en-IN" smtClean="0"/>
              <a:t>09-07-2025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268F3DB-ACBD-476F-8104-B4DED6421494}" type="slidenum">
              <a:rPr lang="en-IN" smtClean="0"/>
              <a:t>‹#›</a:t>
            </a:fld>
            <a:endParaRPr lang="en-IN"/>
          </a:p>
        </p:txBody>
      </p:sp>
    </p:spTree>
    <p:extLst>
      <p:ext uri="{BB962C8B-B14F-4D97-AF65-F5344CB8AC3E}">
        <p14:creationId xmlns:p14="http://schemas.microsoft.com/office/powerpoint/2010/main" val="7442095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C11C0D7-13AA-4C9E-9B76-D4E29693FDED}" type="datetimeFigureOut">
              <a:rPr lang="en-IN" smtClean="0"/>
              <a:t>09-07-2025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268F3DB-ACBD-476F-8104-B4DED6421494}" type="slidenum">
              <a:rPr lang="en-IN" smtClean="0"/>
              <a:t>‹#›</a:t>
            </a:fld>
            <a:endParaRPr lang="en-IN"/>
          </a:p>
        </p:txBody>
      </p:sp>
    </p:spTree>
    <p:extLst>
      <p:ext uri="{BB962C8B-B14F-4D97-AF65-F5344CB8AC3E}">
        <p14:creationId xmlns:p14="http://schemas.microsoft.com/office/powerpoint/2010/main" val="31930636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C11C0D7-13AA-4C9E-9B76-D4E29693FDED}" type="datetimeFigureOut">
              <a:rPr lang="en-IN" smtClean="0"/>
              <a:t>09-07-2025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268F3DB-ACBD-476F-8104-B4DED6421494}" type="slidenum">
              <a:rPr lang="en-IN" smtClean="0"/>
              <a:t>‹#›</a:t>
            </a:fld>
            <a:endParaRPr lang="en-IN"/>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extLst>
      <p:ext uri="{BB962C8B-B14F-4D97-AF65-F5344CB8AC3E}">
        <p14:creationId xmlns:p14="http://schemas.microsoft.com/office/powerpoint/2010/main" val="416231718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C11C0D7-13AA-4C9E-9B76-D4E29693FDED}" type="datetimeFigureOut">
              <a:rPr lang="en-IN" smtClean="0"/>
              <a:t>09-07-2025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268F3DB-ACBD-476F-8104-B4DED6421494}" type="slidenum">
              <a:rPr lang="en-IN" smtClean="0"/>
              <a:t>‹#›</a:t>
            </a:fld>
            <a:endParaRPr lang="en-IN"/>
          </a:p>
        </p:txBody>
      </p:sp>
    </p:spTree>
    <p:extLst>
      <p:ext uri="{BB962C8B-B14F-4D97-AF65-F5344CB8AC3E}">
        <p14:creationId xmlns:p14="http://schemas.microsoft.com/office/powerpoint/2010/main" val="31150547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C11C0D7-13AA-4C9E-9B76-D4E29693FDED}" type="datetimeFigureOut">
              <a:rPr lang="en-IN" smtClean="0"/>
              <a:t>09-07-2025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268F3DB-ACBD-476F-8104-B4DED6421494}" type="slidenum">
              <a:rPr lang="en-IN" smtClean="0"/>
              <a:t>‹#›</a:t>
            </a:fld>
            <a:endParaRPr lang="en-IN"/>
          </a:p>
        </p:txBody>
      </p:sp>
    </p:spTree>
    <p:extLst>
      <p:ext uri="{BB962C8B-B14F-4D97-AF65-F5344CB8AC3E}">
        <p14:creationId xmlns:p14="http://schemas.microsoft.com/office/powerpoint/2010/main" val="3083379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C11C0D7-13AA-4C9E-9B76-D4E29693FDED}" type="datetimeFigureOut">
              <a:rPr lang="en-IN" smtClean="0"/>
              <a:t>09-07-2025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268F3DB-ACBD-476F-8104-B4DED6421494}" type="slidenum">
              <a:rPr lang="en-IN" smtClean="0"/>
              <a:t>‹#›</a:t>
            </a:fld>
            <a:endParaRPr lang="en-IN"/>
          </a:p>
        </p:txBody>
      </p:sp>
    </p:spTree>
    <p:extLst>
      <p:ext uri="{BB962C8B-B14F-4D97-AF65-F5344CB8AC3E}">
        <p14:creationId xmlns:p14="http://schemas.microsoft.com/office/powerpoint/2010/main" val="5236934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C11C0D7-13AA-4C9E-9B76-D4E29693FDED}" type="datetimeFigureOut">
              <a:rPr lang="en-IN" smtClean="0"/>
              <a:t>09-07-2025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268F3DB-ACBD-476F-8104-B4DED6421494}" type="slidenum">
              <a:rPr lang="en-IN" smtClean="0"/>
              <a:t>‹#›</a:t>
            </a:fld>
            <a:endParaRPr lang="en-IN"/>
          </a:p>
        </p:txBody>
      </p:sp>
    </p:spTree>
    <p:extLst>
      <p:ext uri="{BB962C8B-B14F-4D97-AF65-F5344CB8AC3E}">
        <p14:creationId xmlns:p14="http://schemas.microsoft.com/office/powerpoint/2010/main" val="22770746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C11C0D7-13AA-4C9E-9B76-D4E29693FDED}" type="datetimeFigureOut">
              <a:rPr lang="en-IN" smtClean="0"/>
              <a:t>09-07-2025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9268F3DB-ACBD-476F-8104-B4DED6421494}" type="slidenum">
              <a:rPr lang="en-IN" smtClean="0"/>
              <a:t>‹#›</a:t>
            </a:fld>
            <a:endParaRPr lang="en-IN"/>
          </a:p>
        </p:txBody>
      </p:sp>
    </p:spTree>
    <p:extLst>
      <p:ext uri="{BB962C8B-B14F-4D97-AF65-F5344CB8AC3E}">
        <p14:creationId xmlns:p14="http://schemas.microsoft.com/office/powerpoint/2010/main" val="29058224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C11C0D7-13AA-4C9E-9B76-D4E29693FDED}" type="datetimeFigureOut">
              <a:rPr lang="en-IN" smtClean="0"/>
              <a:t>09-07-2025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9268F3DB-ACBD-476F-8104-B4DED6421494}" type="slidenum">
              <a:rPr lang="en-IN" smtClean="0"/>
              <a:t>‹#›</a:t>
            </a:fld>
            <a:endParaRPr lang="en-IN"/>
          </a:p>
        </p:txBody>
      </p:sp>
    </p:spTree>
    <p:extLst>
      <p:ext uri="{BB962C8B-B14F-4D97-AF65-F5344CB8AC3E}">
        <p14:creationId xmlns:p14="http://schemas.microsoft.com/office/powerpoint/2010/main" val="34244273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CC11C0D7-13AA-4C9E-9B76-D4E29693FDED}" type="datetimeFigureOut">
              <a:rPr lang="en-IN" smtClean="0"/>
              <a:t>09-07-2025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9268F3DB-ACBD-476F-8104-B4DED6421494}" type="slidenum">
              <a:rPr lang="en-IN" smtClean="0"/>
              <a:t>‹#›</a:t>
            </a:fld>
            <a:endParaRPr lang="en-IN"/>
          </a:p>
        </p:txBody>
      </p:sp>
    </p:spTree>
    <p:extLst>
      <p:ext uri="{BB962C8B-B14F-4D97-AF65-F5344CB8AC3E}">
        <p14:creationId xmlns:p14="http://schemas.microsoft.com/office/powerpoint/2010/main" val="22244473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C11C0D7-13AA-4C9E-9B76-D4E29693FDED}" type="datetimeFigureOut">
              <a:rPr lang="en-IN" smtClean="0"/>
              <a:t>09-07-2025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268F3DB-ACBD-476F-8104-B4DED6421494}" type="slidenum">
              <a:rPr lang="en-IN" smtClean="0"/>
              <a:t>‹#›</a:t>
            </a:fld>
            <a:endParaRPr lang="en-IN"/>
          </a:p>
        </p:txBody>
      </p:sp>
    </p:spTree>
    <p:extLst>
      <p:ext uri="{BB962C8B-B14F-4D97-AF65-F5344CB8AC3E}">
        <p14:creationId xmlns:p14="http://schemas.microsoft.com/office/powerpoint/2010/main" val="23513907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C11C0D7-13AA-4C9E-9B76-D4E29693FDED}" type="datetimeFigureOut">
              <a:rPr lang="en-IN" smtClean="0"/>
              <a:t>09-07-2025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268F3DB-ACBD-476F-8104-B4DED6421494}" type="slidenum">
              <a:rPr lang="en-IN" smtClean="0"/>
              <a:t>‹#›</a:t>
            </a:fld>
            <a:endParaRPr lang="en-IN"/>
          </a:p>
        </p:txBody>
      </p:sp>
    </p:spTree>
    <p:extLst>
      <p:ext uri="{BB962C8B-B14F-4D97-AF65-F5344CB8AC3E}">
        <p14:creationId xmlns:p14="http://schemas.microsoft.com/office/powerpoint/2010/main" val="27658607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CC11C0D7-13AA-4C9E-9B76-D4E29693FDED}" type="datetimeFigureOut">
              <a:rPr lang="en-IN" smtClean="0"/>
              <a:t>09-07-2025</a:t>
            </a:fld>
            <a:endParaRPr lang="en-IN"/>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IN"/>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9268F3DB-ACBD-476F-8104-B4DED6421494}" type="slidenum">
              <a:rPr lang="en-IN" smtClean="0"/>
              <a:t>‹#›</a:t>
            </a:fld>
            <a:endParaRPr lang="en-IN"/>
          </a:p>
        </p:txBody>
      </p:sp>
    </p:spTree>
    <p:extLst>
      <p:ext uri="{BB962C8B-B14F-4D97-AF65-F5344CB8AC3E}">
        <p14:creationId xmlns:p14="http://schemas.microsoft.com/office/powerpoint/2010/main" val="4114219715"/>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contact@travelopro.com"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8" Type="http://schemas.openxmlformats.org/officeDocument/2006/relationships/hyperlink" Target="https://www.travelopro.com/galileo-reservation-system.php" TargetMode="External"/><Relationship Id="rId13" Type="http://schemas.openxmlformats.org/officeDocument/2006/relationships/hyperlink" Target="https://www.travelopro.com/what-is-the-best-flight-api-to-integrate" TargetMode="External"/><Relationship Id="rId3" Type="http://schemas.openxmlformats.org/officeDocument/2006/relationships/hyperlink" Target="https://www.travelopro.com/airline-reservation-software.php" TargetMode="External"/><Relationship Id="rId7" Type="http://schemas.openxmlformats.org/officeDocument/2006/relationships/hyperlink" Target="https://www.travelopro.com/amadeus-reservation-system.php" TargetMode="External"/><Relationship Id="rId12" Type="http://schemas.openxmlformats.org/officeDocument/2006/relationships/hyperlink" Target="https://www.travelopro.com/online-travel-agencies-otas.php" TargetMode="External"/><Relationship Id="rId2" Type="http://schemas.openxmlformats.org/officeDocument/2006/relationships/image" Target="../media/image4.jpg"/><Relationship Id="rId1" Type="http://schemas.openxmlformats.org/officeDocument/2006/relationships/slideLayout" Target="../slideLayouts/slideLayout1.xml"/><Relationship Id="rId6" Type="http://schemas.openxmlformats.org/officeDocument/2006/relationships/hyperlink" Target="https://www.travelopro.com/gds-software.php" TargetMode="External"/><Relationship Id="rId11" Type="http://schemas.openxmlformats.org/officeDocument/2006/relationships/hyperlink" Target="https://www.travelopro.com/tour-operator-software.php" TargetMode="External"/><Relationship Id="rId5" Type="http://schemas.openxmlformats.org/officeDocument/2006/relationships/hyperlink" Target="https://www.travelopro.com/internet-booking-engine.php" TargetMode="External"/><Relationship Id="rId10" Type="http://schemas.openxmlformats.org/officeDocument/2006/relationships/hyperlink" Target="https://www.travelopro.com/flight-reservation-system.php" TargetMode="External"/><Relationship Id="rId4" Type="http://schemas.openxmlformats.org/officeDocument/2006/relationships/hyperlink" Target="https://www.travelopro.com/flight-booking-engine.php" TargetMode="External"/><Relationship Id="rId9" Type="http://schemas.openxmlformats.org/officeDocument/2006/relationships/hyperlink" Target="https://www.travelopro.com/sabre-reservation-system.php"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travelopro.com/travel-technology-company.php" TargetMode="External"/><Relationship Id="rId2" Type="http://schemas.openxmlformats.org/officeDocument/2006/relationships/image" Target="../media/image4.jpg"/><Relationship Id="rId1" Type="http://schemas.openxmlformats.org/officeDocument/2006/relationships/slideLayout" Target="../slideLayouts/slideLayout1.xml"/><Relationship Id="rId6" Type="http://schemas.openxmlformats.org/officeDocument/2006/relationships/hyperlink" Target="https://www.travelopro.com/computer-reservation-system-for-travel-agents.php" TargetMode="External"/><Relationship Id="rId5" Type="http://schemas.openxmlformats.org/officeDocument/2006/relationships/hyperlink" Target="https://www.travelopro.com/best-travel-API.php" TargetMode="External"/><Relationship Id="rId4" Type="http://schemas.openxmlformats.org/officeDocument/2006/relationships/hyperlink" Target="https://www.travelopro.com/flight-booking-software.ph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travelopro.com/flight-api.php" TargetMode="External"/><Relationship Id="rId2" Type="http://schemas.openxmlformats.org/officeDocument/2006/relationships/image" Target="../media/image4.jpg"/><Relationship Id="rId1" Type="http://schemas.openxmlformats.org/officeDocument/2006/relationships/slideLayout" Target="../slideLayouts/slideLayout1.xml"/><Relationship Id="rId5" Type="http://schemas.openxmlformats.org/officeDocument/2006/relationships/hyperlink" Target="https://www.travelopro.com/gds-system.php" TargetMode="External"/><Relationship Id="rId4" Type="http://schemas.openxmlformats.org/officeDocument/2006/relationships/hyperlink" Target="https://www.travelopro.com/dmc-software.ph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travelopro.com/flight-booking-engine.php"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hyperlink" Target="https://www.travelopro.com/online-tour-booking-software.php"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s://www.travelopro.com/10-top-apis-for-hotels.php" TargetMode="External"/><Relationship Id="rId3" Type="http://schemas.openxmlformats.org/officeDocument/2006/relationships/hyperlink" Target="https://www.travelopro.com/third-party-api-integration.php" TargetMode="External"/><Relationship Id="rId7" Type="http://schemas.openxmlformats.org/officeDocument/2006/relationships/hyperlink" Target="https://www.travelopro.com/airline-website-ux-mistakes-and-best-practices-targeting-economy-travelers" TargetMode="External"/><Relationship Id="rId2" Type="http://schemas.openxmlformats.org/officeDocument/2006/relationships/image" Target="../media/image4.jpg"/><Relationship Id="rId1" Type="http://schemas.openxmlformats.org/officeDocument/2006/relationships/slideLayout" Target="../slideLayouts/slideLayout1.xml"/><Relationship Id="rId6" Type="http://schemas.openxmlformats.org/officeDocument/2006/relationships/hyperlink" Target="https://www.travelopro.com/hotel-reservation-system.php" TargetMode="External"/><Relationship Id="rId5" Type="http://schemas.openxmlformats.org/officeDocument/2006/relationships/hyperlink" Target="https://www.travelopro.com/travel-disruption-management-tech-opportunities-in-the-travel-industry" TargetMode="External"/><Relationship Id="rId4" Type="http://schemas.openxmlformats.org/officeDocument/2006/relationships/hyperlink" Target="https://www.travelopro.com/tbo-api-integration.php"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travelopro.com/airline-inventory-system.php"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hyperlink" Target="mailto:contact@travelopro.com"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www.travelopro.com/travel-website-development.php"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hyperlink" Target="https://www.slideshare.net/olivier-james/gds-integration-system-amadeus-galileo-sabre-worldspan-traveloport"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travelopro.com/booking-reservation-system.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ww.travelopro.com/b2b-travel-portal.php" TargetMode="External"/><Relationship Id="rId2" Type="http://schemas.openxmlformats.org/officeDocument/2006/relationships/image" Target="../media/image4.jpg"/><Relationship Id="rId1" Type="http://schemas.openxmlformats.org/officeDocument/2006/relationships/slideLayout" Target="../slideLayouts/slideLayout1.xml"/><Relationship Id="rId6" Type="http://schemas.openxmlformats.org/officeDocument/2006/relationships/hyperlink" Target="https://www.travelopro.com/cruise-xml-integration.php" TargetMode="External"/><Relationship Id="rId5" Type="http://schemas.openxmlformats.org/officeDocument/2006/relationships/hyperlink" Target="https://www.travelopro.com/best-travel-API.php" TargetMode="External"/><Relationship Id="rId4" Type="http://schemas.openxmlformats.org/officeDocument/2006/relationships/hyperlink" Target="https://www.travelopro.com/b2c-travel-booking.php"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www.travelopro.com/b2b-travel-portal-development.php" TargetMode="External"/><Relationship Id="rId2" Type="http://schemas.openxmlformats.org/officeDocument/2006/relationships/image" Target="../media/image4.jpg"/><Relationship Id="rId1" Type="http://schemas.openxmlformats.org/officeDocument/2006/relationships/slideLayout" Target="../slideLayouts/slideLayout1.xml"/><Relationship Id="rId5" Type="http://schemas.openxmlformats.org/officeDocument/2006/relationships/hyperlink" Target="https://www.travelopro.com/flight-booking-engine.php" TargetMode="External"/><Relationship Id="rId4" Type="http://schemas.openxmlformats.org/officeDocument/2006/relationships/hyperlink" Target="https://www.travelopro.com/expedia-affiliate-network.php"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travelopro.com/travel-portals.php" TargetMode="External"/><Relationship Id="rId7" Type="http://schemas.openxmlformats.org/officeDocument/2006/relationships/hyperlink" Target="https://www.travelopro.com/travel-portal-development.php" TargetMode="External"/><Relationship Id="rId2" Type="http://schemas.openxmlformats.org/officeDocument/2006/relationships/image" Target="../media/image4.jpg"/><Relationship Id="rId1" Type="http://schemas.openxmlformats.org/officeDocument/2006/relationships/slideLayout" Target="../slideLayouts/slideLayout1.xml"/><Relationship Id="rId6" Type="http://schemas.openxmlformats.org/officeDocument/2006/relationships/hyperlink" Target="https://www.travelopro.com/" TargetMode="External"/><Relationship Id="rId5" Type="http://schemas.openxmlformats.org/officeDocument/2006/relationships/hyperlink" Target="https://www.travelopro.com/white-label.php" TargetMode="External"/><Relationship Id="rId4" Type="http://schemas.openxmlformats.org/officeDocument/2006/relationships/hyperlink" Target="https://www.travelopro.com/travel-technology-company.php"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travelopro.com/inventory-management-system.php" TargetMode="External"/><Relationship Id="rId2" Type="http://schemas.openxmlformats.org/officeDocument/2006/relationships/image" Target="../media/image4.jpg"/><Relationship Id="rId1" Type="http://schemas.openxmlformats.org/officeDocument/2006/relationships/slideLayout" Target="../slideLayouts/slideLayout1.xml"/><Relationship Id="rId6" Type="http://schemas.openxmlformats.org/officeDocument/2006/relationships/hyperlink" Target="https://www.slideshare.net/aliridha121/travelopro-galileo-gds?qid=9e7e632f-4b0a-4a17-b12d-d5e70572f11d&amp;v=&amp;b=&amp;from_search=1" TargetMode="External"/><Relationship Id="rId5" Type="http://schemas.openxmlformats.org/officeDocument/2006/relationships/hyperlink" Target="https://www.travelopro.com/abidos-hotel-apartment.php" TargetMode="External"/><Relationship Id="rId4" Type="http://schemas.openxmlformats.org/officeDocument/2006/relationships/hyperlink" Target="https://www.travelopro.com/on-cloud-travel-erp-software.php"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www.travelopro.com/travel-website-development.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F5C74ECD-52FF-A93D-220F-538D40EA72F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86398" y="132693"/>
            <a:ext cx="2003619" cy="455886"/>
          </a:xfrm>
          <a:prstGeom prst="rect">
            <a:avLst/>
          </a:prstGeom>
        </p:spPr>
      </p:pic>
      <p:sp>
        <p:nvSpPr>
          <p:cNvPr id="2" name="TextBox 1">
            <a:extLst>
              <a:ext uri="{FF2B5EF4-FFF2-40B4-BE49-F238E27FC236}">
                <a16:creationId xmlns:a16="http://schemas.microsoft.com/office/drawing/2014/main" id="{45EF70BD-D8C0-B6FA-514F-4720432AF5E1}"/>
              </a:ext>
            </a:extLst>
          </p:cNvPr>
          <p:cNvSpPr txBox="1"/>
          <p:nvPr/>
        </p:nvSpPr>
        <p:spPr>
          <a:xfrm>
            <a:off x="4407723" y="5798441"/>
            <a:ext cx="3820813" cy="707886"/>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IN" sz="2000" b="1" dirty="0">
                <a:latin typeface="Calibri" panose="020F0502020204030204" pitchFamily="34" charset="0"/>
                <a:ea typeface="Calibri" panose="020F0502020204030204" pitchFamily="34" charset="0"/>
                <a:cs typeface="Calibri" panose="020F0502020204030204" pitchFamily="34" charset="0"/>
              </a:rPr>
              <a:t>Email id : </a:t>
            </a:r>
            <a:r>
              <a:rPr lang="en-IN" sz="2000" dirty="0">
                <a:latin typeface="Calibri" panose="020F0502020204030204" pitchFamily="34" charset="0"/>
                <a:ea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contact@travelopro.com</a:t>
            </a:r>
            <a:endParaRPr lang="en-IN" sz="2000" dirty="0">
              <a:latin typeface="Calibri" panose="020F0502020204030204" pitchFamily="34" charset="0"/>
              <a:ea typeface="Calibri" panose="020F0502020204030204" pitchFamily="34" charset="0"/>
              <a:cs typeface="Calibri" panose="020F0502020204030204" pitchFamily="34" charset="0"/>
            </a:endParaRPr>
          </a:p>
          <a:p>
            <a:r>
              <a:rPr lang="en-IN" sz="2000" b="1" dirty="0">
                <a:latin typeface="Calibri" panose="020F0502020204030204" pitchFamily="34" charset="0"/>
                <a:ea typeface="Calibri" panose="020F0502020204030204" pitchFamily="34" charset="0"/>
                <a:cs typeface="Calibri" panose="020F0502020204030204" pitchFamily="34" charset="0"/>
              </a:rPr>
              <a:t>Phone No : </a:t>
            </a:r>
            <a:r>
              <a:rPr lang="en-GB" sz="2000" b="1" dirty="0">
                <a:latin typeface="Calibri" panose="020F0502020204030204" pitchFamily="34" charset="0"/>
                <a:ea typeface="Calibri" panose="020F0502020204030204" pitchFamily="34" charset="0"/>
                <a:cs typeface="Calibri" panose="020F0502020204030204" pitchFamily="34" charset="0"/>
              </a:rPr>
              <a:t>98455 66441</a:t>
            </a:r>
            <a:endParaRPr lang="en-IN" sz="2000" dirty="0">
              <a:latin typeface="Calibri" panose="020F0502020204030204" pitchFamily="34" charset="0"/>
              <a:ea typeface="Calibri" panose="020F0502020204030204" pitchFamily="34" charset="0"/>
              <a:cs typeface="Calibri" panose="020F0502020204030204" pitchFamily="34" charset="0"/>
            </a:endParaRPr>
          </a:p>
        </p:txBody>
      </p:sp>
      <p:sp>
        <p:nvSpPr>
          <p:cNvPr id="7" name="TextBox 6">
            <a:extLst>
              <a:ext uri="{FF2B5EF4-FFF2-40B4-BE49-F238E27FC236}">
                <a16:creationId xmlns:a16="http://schemas.microsoft.com/office/drawing/2014/main" id="{8441746D-A3FE-AC54-6548-4B61F66DFBC3}"/>
              </a:ext>
            </a:extLst>
          </p:cNvPr>
          <p:cNvSpPr txBox="1"/>
          <p:nvPr/>
        </p:nvSpPr>
        <p:spPr>
          <a:xfrm>
            <a:off x="3394841" y="132693"/>
            <a:ext cx="5402317" cy="707886"/>
          </a:xfrm>
          <a:prstGeom prst="rect">
            <a:avLst/>
          </a:prstGeom>
          <a:noFill/>
        </p:spPr>
        <p:txBody>
          <a:bodyPr wrap="square">
            <a:spAutoFit/>
          </a:bodyPr>
          <a:lstStyle/>
          <a:p>
            <a:r>
              <a:rPr lang="en-IN" sz="4000" b="1" dirty="0"/>
              <a:t>Airline Inventory System</a:t>
            </a:r>
          </a:p>
        </p:txBody>
      </p:sp>
      <p:pic>
        <p:nvPicPr>
          <p:cNvPr id="9" name="Picture 8">
            <a:extLst>
              <a:ext uri="{FF2B5EF4-FFF2-40B4-BE49-F238E27FC236}">
                <a16:creationId xmlns:a16="http://schemas.microsoft.com/office/drawing/2014/main" id="{B74BE388-6440-8866-11D7-F29CFA46AC97}"/>
              </a:ext>
            </a:extLst>
          </p:cNvPr>
          <p:cNvPicPr>
            <a:picLocks noChangeAspect="1"/>
          </p:cNvPicPr>
          <p:nvPr/>
        </p:nvPicPr>
        <p:blipFill>
          <a:blip r:embed="rId4">
            <a:extLst>
              <a:ext uri="{28A0092B-C50C-407E-A947-70E740481C1C}">
                <a14:useLocalDpi xmlns:a14="http://schemas.microsoft.com/office/drawing/2010/main" val="0"/>
              </a:ext>
            </a:extLst>
          </a:blip>
          <a:srcRect l="13116"/>
          <a:stretch>
            <a:fillRect/>
          </a:stretch>
        </p:blipFill>
        <p:spPr>
          <a:xfrm>
            <a:off x="1886606" y="1189812"/>
            <a:ext cx="8418787" cy="4068961"/>
          </a:xfrm>
          <a:prstGeom prst="rect">
            <a:avLst/>
          </a:prstGeom>
        </p:spPr>
      </p:pic>
    </p:spTree>
    <p:extLst>
      <p:ext uri="{BB962C8B-B14F-4D97-AF65-F5344CB8AC3E}">
        <p14:creationId xmlns:p14="http://schemas.microsoft.com/office/powerpoint/2010/main" val="25991679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FC5A75-BE9C-521D-D8F0-CD4CA4D0AAC1}"/>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3229D674-D5EC-5E08-F441-5829D70B1EA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86398" y="132693"/>
            <a:ext cx="2003619" cy="455886"/>
          </a:xfrm>
          <a:prstGeom prst="rect">
            <a:avLst/>
          </a:prstGeom>
        </p:spPr>
      </p:pic>
      <p:sp>
        <p:nvSpPr>
          <p:cNvPr id="4" name="TextBox 3">
            <a:extLst>
              <a:ext uri="{FF2B5EF4-FFF2-40B4-BE49-F238E27FC236}">
                <a16:creationId xmlns:a16="http://schemas.microsoft.com/office/drawing/2014/main" id="{BC866FB0-D8FD-FDC1-F0C5-6BA55C79433A}"/>
              </a:ext>
            </a:extLst>
          </p:cNvPr>
          <p:cNvSpPr txBox="1"/>
          <p:nvPr/>
        </p:nvSpPr>
        <p:spPr>
          <a:xfrm>
            <a:off x="945930" y="866663"/>
            <a:ext cx="10468303" cy="5124673"/>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provides a fully integrated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airline reservation system</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with the latest </a:t>
            </a:r>
            <a:r>
              <a:rPr lang="en-IN" sz="2400" u="sng" kern="100" dirty="0">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flight booking engine</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features like an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5">
                  <a:extLst>
                    <a:ext uri="{A12FA001-AC4F-418D-AE19-62706E023703}">
                      <ahyp:hlinkClr xmlns:ahyp="http://schemas.microsoft.com/office/drawing/2018/hyperlinkcolor" val="tx"/>
                    </a:ext>
                  </a:extLst>
                </a:hlinkClick>
              </a:rPr>
              <a:t>Online booking engine</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6">
                  <a:extLst>
                    <a:ext uri="{A12FA001-AC4F-418D-AE19-62706E023703}">
                      <ahyp:hlinkClr xmlns:ahyp="http://schemas.microsoft.com/office/drawing/2018/hyperlinkcolor" val="tx"/>
                    </a:ext>
                  </a:extLst>
                </a:hlinkClick>
              </a:rPr>
              <a:t>GDS booking system</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7">
                  <a:extLst>
                    <a:ext uri="{A12FA001-AC4F-418D-AE19-62706E023703}">
                      <ahyp:hlinkClr xmlns:ahyp="http://schemas.microsoft.com/office/drawing/2018/hyperlinkcolor" val="tx"/>
                    </a:ext>
                  </a:extLst>
                </a:hlinkClick>
              </a:rPr>
              <a:t>Amadeus flight reservation system</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8">
                  <a:extLst>
                    <a:ext uri="{A12FA001-AC4F-418D-AE19-62706E023703}">
                      <ahyp:hlinkClr xmlns:ahyp="http://schemas.microsoft.com/office/drawing/2018/hyperlinkcolor" val="tx"/>
                    </a:ext>
                  </a:extLst>
                </a:hlinkClick>
              </a:rPr>
              <a:t>Galileo flight reservation system</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9">
                  <a:extLst>
                    <a:ext uri="{A12FA001-AC4F-418D-AE19-62706E023703}">
                      <ahyp:hlinkClr xmlns:ahyp="http://schemas.microsoft.com/office/drawing/2018/hyperlinkcolor" val="tx"/>
                    </a:ext>
                  </a:extLst>
                </a:hlinkClick>
              </a:rPr>
              <a:t>Sabre flight reservation system</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for travel agents and travel companies worldwide.</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With Travelopro, you can offer your customers a fast and reliable booking experience that helps them to search, design travel plans, and manage their bookings as per their preferences.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provide complete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10">
                  <a:extLst>
                    <a:ext uri="{A12FA001-AC4F-418D-AE19-62706E023703}">
                      <ahyp:hlinkClr xmlns:ahyp="http://schemas.microsoft.com/office/drawing/2018/hyperlinkcolor" val="tx"/>
                    </a:ext>
                  </a:extLst>
                </a:hlinkClick>
              </a:rPr>
              <a:t>flight booking system</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solutions for travel agents,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11">
                  <a:extLst>
                    <a:ext uri="{A12FA001-AC4F-418D-AE19-62706E023703}">
                      <ahyp:hlinkClr xmlns:ahyp="http://schemas.microsoft.com/office/drawing/2018/hyperlinkcolor" val="tx"/>
                    </a:ext>
                  </a:extLst>
                </a:hlinkClick>
              </a:rPr>
              <a:t>tour operators</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12">
                  <a:extLst>
                    <a:ext uri="{A12FA001-AC4F-418D-AE19-62706E023703}">
                      <ahyp:hlinkClr xmlns:ahyp="http://schemas.microsoft.com/office/drawing/2018/hyperlinkcolor" val="tx"/>
                    </a:ext>
                  </a:extLst>
                </a:hlinkClick>
              </a:rPr>
              <a:t>travel agencies</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travel companies, etc.</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flight booking system allows you to define the mark-up, commissions, discount and cashback option from their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13">
                  <a:extLst>
                    <a:ext uri="{A12FA001-AC4F-418D-AE19-62706E023703}">
                      <ahyp:hlinkClr xmlns:ahyp="http://schemas.microsoft.com/office/drawing/2018/hyperlinkcolor" val="tx"/>
                    </a:ext>
                  </a:extLst>
                </a:hlinkClick>
              </a:rPr>
              <a:t>online travel portal</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admin panel.</a:t>
            </a:r>
          </a:p>
        </p:txBody>
      </p:sp>
    </p:spTree>
    <p:extLst>
      <p:ext uri="{BB962C8B-B14F-4D97-AF65-F5344CB8AC3E}">
        <p14:creationId xmlns:p14="http://schemas.microsoft.com/office/powerpoint/2010/main" val="20429585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905CB6-433A-5CB6-2DAA-F0EB27FD8FD2}"/>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13E57F4D-F17D-DE49-99A6-63120D45A12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86398" y="132693"/>
            <a:ext cx="2003619" cy="455886"/>
          </a:xfrm>
          <a:prstGeom prst="rect">
            <a:avLst/>
          </a:prstGeom>
        </p:spPr>
      </p:pic>
      <p:sp>
        <p:nvSpPr>
          <p:cNvPr id="4" name="TextBox 3">
            <a:extLst>
              <a:ext uri="{FF2B5EF4-FFF2-40B4-BE49-F238E27FC236}">
                <a16:creationId xmlns:a16="http://schemas.microsoft.com/office/drawing/2014/main" id="{5B292B98-334C-12D7-CDDE-A2A821B22EA1}"/>
              </a:ext>
            </a:extLst>
          </p:cNvPr>
          <p:cNvSpPr txBox="1"/>
          <p:nvPr/>
        </p:nvSpPr>
        <p:spPr>
          <a:xfrm>
            <a:off x="1135116" y="1408126"/>
            <a:ext cx="9606455" cy="4041747"/>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Manage Your Flight Inventory and Operations All In One Platform</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Being a leader in a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travel technology company</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we specialize in developing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flight booking software</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and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5">
                  <a:extLst>
                    <a:ext uri="{A12FA001-AC4F-418D-AE19-62706E023703}">
                      <ahyp:hlinkClr xmlns:ahyp="http://schemas.microsoft.com/office/drawing/2018/hyperlinkcolor" val="tx"/>
                    </a:ext>
                  </a:extLst>
                </a:hlinkClick>
              </a:rPr>
              <a:t>API integration</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have developed flight booking software for small, medium and large-sized travel agents helping them sell a huge inventory of flights on the site effortlessly.</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offer you the most efficient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6">
                  <a:extLst>
                    <a:ext uri="{A12FA001-AC4F-418D-AE19-62706E023703}">
                      <ahyp:hlinkClr xmlns:ahyp="http://schemas.microsoft.com/office/drawing/2018/hyperlinkcolor" val="tx"/>
                    </a:ext>
                  </a:extLst>
                </a:hlinkClick>
              </a:rPr>
              <a:t>online flight booking software</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that facilitates the search for flights around the world.</a:t>
            </a:r>
          </a:p>
        </p:txBody>
      </p:sp>
    </p:spTree>
    <p:extLst>
      <p:ext uri="{BB962C8B-B14F-4D97-AF65-F5344CB8AC3E}">
        <p14:creationId xmlns:p14="http://schemas.microsoft.com/office/powerpoint/2010/main" val="19832216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38D17E-4B64-AED0-F05E-C4F31AF9660A}"/>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690ABAD5-390E-90ED-9695-93B8468C428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86398" y="132693"/>
            <a:ext cx="2003619" cy="455886"/>
          </a:xfrm>
          <a:prstGeom prst="rect">
            <a:avLst/>
          </a:prstGeom>
        </p:spPr>
      </p:pic>
      <p:sp>
        <p:nvSpPr>
          <p:cNvPr id="4" name="TextBox 3">
            <a:extLst>
              <a:ext uri="{FF2B5EF4-FFF2-40B4-BE49-F238E27FC236}">
                <a16:creationId xmlns:a16="http://schemas.microsoft.com/office/drawing/2014/main" id="{92D74BB2-B34C-3824-9B86-172FE8537207}"/>
              </a:ext>
            </a:extLst>
          </p:cNvPr>
          <p:cNvSpPr txBox="1"/>
          <p:nvPr/>
        </p:nvSpPr>
        <p:spPr>
          <a:xfrm>
            <a:off x="966951" y="1017494"/>
            <a:ext cx="10258097" cy="5124673"/>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At Travelopro, we provide you with complete access to the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flight API</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by integrating the same on your website so that you can add this to your services list.</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has developed a fully comprehensive airline ticketing system to manage and streamline airline ticket sales. This solution is configured with an integrated backend ERP(Enterprise Resource Planning) system and can be used by multiple users at the same time.</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provide fully automated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airline ticketing system</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that allows you to book ticket anytime, anywhere and also help you to increase sales and enhance client satisfaction.</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work with all leading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5">
                  <a:extLst>
                    <a:ext uri="{A12FA001-AC4F-418D-AE19-62706E023703}">
                      <ahyp:hlinkClr xmlns:ahyp="http://schemas.microsoft.com/office/drawing/2018/hyperlinkcolor" val="tx"/>
                    </a:ext>
                  </a:extLst>
                </a:hlinkClick>
              </a:rPr>
              <a:t>GDS</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suppliers to offer the best possible help to the customers visiting your travel portal. </a:t>
            </a:r>
          </a:p>
        </p:txBody>
      </p:sp>
    </p:spTree>
    <p:extLst>
      <p:ext uri="{BB962C8B-B14F-4D97-AF65-F5344CB8AC3E}">
        <p14:creationId xmlns:p14="http://schemas.microsoft.com/office/powerpoint/2010/main" val="39461993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6DE879-743D-8B45-D30C-151D3C7FA994}"/>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FA9A216B-5A9D-4ABF-74EF-E11045CD22D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86398" y="132693"/>
            <a:ext cx="2003619" cy="455886"/>
          </a:xfrm>
          <a:prstGeom prst="rect">
            <a:avLst/>
          </a:prstGeom>
        </p:spPr>
      </p:pic>
      <p:sp>
        <p:nvSpPr>
          <p:cNvPr id="4" name="TextBox 3">
            <a:extLst>
              <a:ext uri="{FF2B5EF4-FFF2-40B4-BE49-F238E27FC236}">
                <a16:creationId xmlns:a16="http://schemas.microsoft.com/office/drawing/2014/main" id="{A8DB79AB-6714-5F65-E354-1965FD109C61}"/>
              </a:ext>
            </a:extLst>
          </p:cNvPr>
          <p:cNvSpPr txBox="1"/>
          <p:nvPr/>
        </p:nvSpPr>
        <p:spPr>
          <a:xfrm>
            <a:off x="945931" y="847256"/>
            <a:ext cx="10541876" cy="5519844"/>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flight booking software</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enables you not only to sell notably more flight tickets but to promote various complementary travel products to increase your profit.</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ambition is to facilitate the entire travel journey from door-to-door, and in the process, improve the travel 'experience' for hundreds of millions of people every year.</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offers Travel API which is the most advanced unified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API platform</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and reduces integration time with access to inventory globally from a wide variety of suppliers across all products including GDSs, wholesalers, aggregators, consolidators, and more.</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By integrating the API of a payment gateway, the travelers would be able to make secure payments online using their credit card or debit card. There are multiple payment gateways available and we can help in choosing the right one. </a:t>
            </a:r>
          </a:p>
        </p:txBody>
      </p:sp>
    </p:spTree>
    <p:extLst>
      <p:ext uri="{BB962C8B-B14F-4D97-AF65-F5344CB8AC3E}">
        <p14:creationId xmlns:p14="http://schemas.microsoft.com/office/powerpoint/2010/main" val="6630815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65427F-B867-3D44-B329-917F568713C8}"/>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A766B20F-04AA-9D18-7B11-AE08BF39797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86398" y="132693"/>
            <a:ext cx="2003619" cy="455886"/>
          </a:xfrm>
          <a:prstGeom prst="rect">
            <a:avLst/>
          </a:prstGeom>
        </p:spPr>
      </p:pic>
      <p:sp>
        <p:nvSpPr>
          <p:cNvPr id="4" name="TextBox 3">
            <a:extLst>
              <a:ext uri="{FF2B5EF4-FFF2-40B4-BE49-F238E27FC236}">
                <a16:creationId xmlns:a16="http://schemas.microsoft.com/office/drawing/2014/main" id="{EEC1EE3A-BB78-8698-FB2B-132472690BB3}"/>
              </a:ext>
            </a:extLst>
          </p:cNvPr>
          <p:cNvSpPr txBox="1"/>
          <p:nvPr/>
        </p:nvSpPr>
        <p:spPr>
          <a:xfrm>
            <a:off x="840828" y="772864"/>
            <a:ext cx="10857186" cy="5622437"/>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The need for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Travel Booking API Integration</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Travel Booking API Integration has many benefits because it is the best way to attract customers.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When you have a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Travel Booking Company</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you need to consider the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5">
                  <a:extLst>
                    <a:ext uri="{A12FA001-AC4F-418D-AE19-62706E023703}">
                      <ahyp:hlinkClr xmlns:ahyp="http://schemas.microsoft.com/office/drawing/2018/hyperlinkcolor" val="tx"/>
                    </a:ext>
                  </a:extLst>
                </a:hlinkClick>
              </a:rPr>
              <a:t>Travel Booking API</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suitable for the ticket booking at various Locations. We develop a full-scale</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6">
                  <a:extLst>
                    <a:ext uri="{A12FA001-AC4F-418D-AE19-62706E023703}">
                      <ahyp:hlinkClr xmlns:ahyp="http://schemas.microsoft.com/office/drawing/2018/hyperlinkcolor" val="tx"/>
                    </a:ext>
                  </a:extLst>
                </a:hlinkClick>
              </a:rPr>
              <a:t>online hotel reservation system</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to run your hotel business smoothly.</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Let us know your information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7">
                  <a:extLst>
                    <a:ext uri="{A12FA001-AC4F-418D-AE19-62706E023703}">
                      <ahyp:hlinkClr xmlns:ahyp="http://schemas.microsoft.com/office/drawing/2018/hyperlinkcolor" val="tx"/>
                    </a:ext>
                  </a:extLst>
                </a:hlinkClick>
              </a:rPr>
              <a:t>hotel booking system</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needs and we will offer you the solution accordingly which will save your money and time both.</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The Travelopro’s API makes connecting to multiple GDS and consolidators for rates and availability directly on your website easier than ever before. We respond instantly to the dynamic hotel, rental car, and flight and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8">
                  <a:extLst>
                    <a:ext uri="{A12FA001-AC4F-418D-AE19-62706E023703}">
                      <ahyp:hlinkClr xmlns:ahyp="http://schemas.microsoft.com/office/drawing/2018/hyperlinkcolor" val="tx"/>
                    </a:ext>
                  </a:extLst>
                </a:hlinkClick>
              </a:rPr>
              <a:t>vacation package</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data.</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The API makes it possible to take all of the products and their various functions directly into your website connecting data </a:t>
            </a:r>
            <a:r>
              <a:rPr lang="en-IN" sz="2400" kern="100" dirty="0" err="1">
                <a:effectLst/>
                <a:latin typeface="Calibri" panose="020F0502020204030204" pitchFamily="34" charset="0"/>
                <a:ea typeface="Calibri" panose="020F0502020204030204" pitchFamily="34" charset="0"/>
                <a:cs typeface="Times New Roman" panose="02020603050405020304" pitchFamily="18" charset="0"/>
              </a:rPr>
              <a:t>centers</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to deliver fast, reliable data feeds to your applications. </a:t>
            </a:r>
          </a:p>
        </p:txBody>
      </p:sp>
    </p:spTree>
    <p:extLst>
      <p:ext uri="{BB962C8B-B14F-4D97-AF65-F5344CB8AC3E}">
        <p14:creationId xmlns:p14="http://schemas.microsoft.com/office/powerpoint/2010/main" val="36471878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5CB6A0-0C1B-EEF0-C6EA-65ADF436686D}"/>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527F25BE-A3EE-EB96-C6A5-0EE206404DD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86398" y="132693"/>
            <a:ext cx="2003619" cy="455886"/>
          </a:xfrm>
          <a:prstGeom prst="rect">
            <a:avLst/>
          </a:prstGeom>
        </p:spPr>
      </p:pic>
      <p:sp>
        <p:nvSpPr>
          <p:cNvPr id="2" name="Title 1">
            <a:extLst>
              <a:ext uri="{FF2B5EF4-FFF2-40B4-BE49-F238E27FC236}">
                <a16:creationId xmlns:a16="http://schemas.microsoft.com/office/drawing/2014/main" id="{F057D284-28C1-16A0-33B6-D7A131CD7DB6}"/>
              </a:ext>
            </a:extLst>
          </p:cNvPr>
          <p:cNvSpPr txBox="1">
            <a:spLocks/>
          </p:cNvSpPr>
          <p:nvPr/>
        </p:nvSpPr>
        <p:spPr>
          <a:xfrm>
            <a:off x="973337" y="890064"/>
            <a:ext cx="10245326" cy="4804602"/>
          </a:xfrm>
          <a:prstGeom prst="rect">
            <a:avLst/>
          </a:prstGeom>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tx2">
                    <a:lumMod val="40000"/>
                    <a:lumOff val="6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pPr algn="ctr">
              <a:spcBef>
                <a:spcPts val="0"/>
              </a:spcBef>
            </a:pPr>
            <a:r>
              <a:rPr lang="en-IN" sz="3600" cap="none" dirty="0">
                <a:solidFill>
                  <a:schemeClr val="tx1"/>
                </a:solidFill>
                <a:latin typeface="Calibri" panose="020F0502020204030204" pitchFamily="34" charset="0"/>
                <a:ea typeface="Calibri" panose="020F0502020204030204" pitchFamily="34" charset="0"/>
                <a:cs typeface="Calibri" panose="020F0502020204030204" pitchFamily="34" charset="0"/>
              </a:rPr>
              <a:t>CONTACT US:</a:t>
            </a:r>
            <a:br>
              <a:rPr lang="en-IN" sz="2800" cap="none" dirty="0">
                <a:solidFill>
                  <a:schemeClr val="tx1"/>
                </a:solidFill>
                <a:latin typeface="Calibri" panose="020F0502020204030204" pitchFamily="34" charset="0"/>
                <a:ea typeface="Calibri" panose="020F0502020204030204" pitchFamily="34" charset="0"/>
                <a:cs typeface="Calibri" panose="020F0502020204030204" pitchFamily="34" charset="0"/>
              </a:rPr>
            </a:br>
            <a:br>
              <a:rPr lang="en-IN" sz="2800" cap="none" dirty="0">
                <a:solidFill>
                  <a:schemeClr val="tx1"/>
                </a:solidFill>
                <a:latin typeface="Calibri" panose="020F0502020204030204" pitchFamily="34" charset="0"/>
                <a:ea typeface="Calibri" panose="020F0502020204030204" pitchFamily="34" charset="0"/>
                <a:cs typeface="Calibri" panose="020F0502020204030204" pitchFamily="34" charset="0"/>
              </a:rPr>
            </a:br>
            <a:r>
              <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rPr>
              <a:t>For more details, please visit our website: </a:t>
            </a:r>
          </a:p>
          <a:p>
            <a:pPr algn="ctr">
              <a:spcBef>
                <a:spcPts val="0"/>
              </a:spcBef>
            </a:pPr>
            <a:endParaRPr lang="en-IN" sz="3600"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ctr">
              <a:lnSpc>
                <a:spcPct val="107000"/>
              </a:lnSpc>
              <a:spcAft>
                <a:spcPts val="800"/>
              </a:spcAft>
            </a:pPr>
            <a:r>
              <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hlinkClick r:id="rId3"/>
              </a:rPr>
              <a:t>https://www.travelopro.com/airline-inventory-system.php</a:t>
            </a:r>
            <a:endPar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ctr">
              <a:lnSpc>
                <a:spcPct val="107000"/>
              </a:lnSpc>
              <a:spcAft>
                <a:spcPts val="800"/>
              </a:spcAft>
            </a:pPr>
            <a:endPar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ctr">
              <a:spcBef>
                <a:spcPts val="0"/>
              </a:spcBef>
            </a:pPr>
            <a:r>
              <a:rPr lang="en-IN" sz="2800" b="1"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Email id :  </a:t>
            </a:r>
            <a:r>
              <a:rPr lang="en-IN" sz="2800" b="1" u="sng"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contact@travelopro.com</a:t>
            </a:r>
            <a:endParaRPr lang="en-IN" sz="2800" b="1" u="sng"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algn="ctr">
              <a:spcBef>
                <a:spcPts val="0"/>
              </a:spcBef>
            </a:pPr>
            <a:endParaRPr lang="en-IN" sz="2800" b="1" u="sng"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algn="ctr">
              <a:spcBef>
                <a:spcPts val="0"/>
              </a:spcBef>
            </a:pPr>
            <a:r>
              <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rPr>
              <a:t>Phone No : </a:t>
            </a:r>
            <a:r>
              <a:rPr lang="en-GB" sz="2800" b="1" dirty="0">
                <a:solidFill>
                  <a:schemeClr val="tx1"/>
                </a:solidFill>
                <a:latin typeface="Calibri" panose="020F0502020204030204" pitchFamily="34" charset="0"/>
                <a:ea typeface="Calibri" panose="020F0502020204030204" pitchFamily="34" charset="0"/>
                <a:cs typeface="Calibri" panose="020F0502020204030204" pitchFamily="34" charset="0"/>
              </a:rPr>
              <a:t>98455 66441</a:t>
            </a:r>
            <a:br>
              <a:rPr lang="en-IN" sz="2800" cap="none" dirty="0">
                <a:solidFill>
                  <a:schemeClr val="tx1"/>
                </a:solidFill>
                <a:latin typeface="Times New Roman" panose="02020603050405020304" pitchFamily="18" charset="0"/>
                <a:cs typeface="Times New Roman" panose="02020603050405020304" pitchFamily="18" charset="0"/>
              </a:rPr>
            </a:br>
            <a:endParaRPr lang="en-IN" sz="2800"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2480209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50F7EF-77B0-5A9B-478C-55505E924E6A}"/>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D255C1D0-C830-FB28-D98A-2515CB7354A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86398" y="132693"/>
            <a:ext cx="2003619" cy="455886"/>
          </a:xfrm>
          <a:prstGeom prst="rect">
            <a:avLst/>
          </a:prstGeom>
        </p:spPr>
      </p:pic>
      <p:sp>
        <p:nvSpPr>
          <p:cNvPr id="3" name="TextBox 2">
            <a:extLst>
              <a:ext uri="{FF2B5EF4-FFF2-40B4-BE49-F238E27FC236}">
                <a16:creationId xmlns:a16="http://schemas.microsoft.com/office/drawing/2014/main" id="{AA147517-A462-EC73-54F9-98867C76766E}"/>
              </a:ext>
            </a:extLst>
          </p:cNvPr>
          <p:cNvSpPr txBox="1"/>
          <p:nvPr/>
        </p:nvSpPr>
        <p:spPr>
          <a:xfrm>
            <a:off x="956441" y="1012954"/>
            <a:ext cx="10279117" cy="4832092"/>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What Is Airline Inventory System? </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is best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Travel portal development</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globally, we offer a way for customers to browse through various tourist destinations and ease of booking tickets and accommodations online.</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You can book your hotels here and enjoy amazing hotel deals and cashbacks on each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hotel booking</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done on the platform.</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API is the most advanced unified API platform which reduces integration time with access to inventory globally from a wide variety of suppliers across all products including GDSs, Wholesalers, direct connects, aggregators, channel managers, and more.</a:t>
            </a:r>
          </a:p>
        </p:txBody>
      </p:sp>
    </p:spTree>
    <p:extLst>
      <p:ext uri="{BB962C8B-B14F-4D97-AF65-F5344CB8AC3E}">
        <p14:creationId xmlns:p14="http://schemas.microsoft.com/office/powerpoint/2010/main" val="3364946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AE1E20-0538-1E27-AF5E-8930DA0EF87C}"/>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BD61D6E0-D3A4-4A89-7E2C-99F9AE9795D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86398" y="132693"/>
            <a:ext cx="2003619" cy="455886"/>
          </a:xfrm>
          <a:prstGeom prst="rect">
            <a:avLst/>
          </a:prstGeom>
        </p:spPr>
      </p:pic>
      <p:sp>
        <p:nvSpPr>
          <p:cNvPr id="3" name="TextBox 2">
            <a:extLst>
              <a:ext uri="{FF2B5EF4-FFF2-40B4-BE49-F238E27FC236}">
                <a16:creationId xmlns:a16="http://schemas.microsoft.com/office/drawing/2014/main" id="{1B51573B-2C8B-1305-36F0-01E19878097F}"/>
              </a:ext>
            </a:extLst>
          </p:cNvPr>
          <p:cNvSpPr txBox="1"/>
          <p:nvPr/>
        </p:nvSpPr>
        <p:spPr>
          <a:xfrm>
            <a:off x="788276" y="999727"/>
            <a:ext cx="10867696" cy="5022080"/>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All the content at your fingertips in a standard unified format with a completely customizable business rule engine giving you complete control over your products and distribution. We allow you to seamlessly connect your application to multiple travel suppliers at once.</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experience in integrating various Travel APIs enables you to develop a web-optimized and mobile-friendly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travel application</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in a fraction of time, cost and complexity. A comprehensive set of travel APIs that enable our clients to build unique Travel solutions, enabling faster time to market.</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comprehensive system is web-based which is designed for all those travel agencies who want to create their own online travel products. Our API is simple and user-friendly which connects your brand to huge numbers of world's airlines, tour operators, travel companies and more.</a:t>
            </a:r>
          </a:p>
        </p:txBody>
      </p:sp>
    </p:spTree>
    <p:extLst>
      <p:ext uri="{BB962C8B-B14F-4D97-AF65-F5344CB8AC3E}">
        <p14:creationId xmlns:p14="http://schemas.microsoft.com/office/powerpoint/2010/main" val="16464245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815E70-22F6-DE53-BE01-F7D3A22E1C9F}"/>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BB461742-043F-1AC3-8CCC-5EA69E27724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86398" y="132693"/>
            <a:ext cx="2003619" cy="455886"/>
          </a:xfrm>
          <a:prstGeom prst="rect">
            <a:avLst/>
          </a:prstGeom>
        </p:spPr>
      </p:pic>
      <p:sp>
        <p:nvSpPr>
          <p:cNvPr id="3" name="TextBox 2">
            <a:extLst>
              <a:ext uri="{FF2B5EF4-FFF2-40B4-BE49-F238E27FC236}">
                <a16:creationId xmlns:a16="http://schemas.microsoft.com/office/drawing/2014/main" id="{8061B717-D25D-BDA2-AA30-13C2D67130FD}"/>
              </a:ext>
            </a:extLst>
          </p:cNvPr>
          <p:cNvSpPr txBox="1"/>
          <p:nvPr/>
        </p:nvSpPr>
        <p:spPr>
          <a:xfrm>
            <a:off x="935421" y="1115546"/>
            <a:ext cx="10489324" cy="5022080"/>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also provide end to end API Integration solutions for travel website development including Travel</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B2B development</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and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B2C portal development</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with best XML API Integration services to our customers at affordable prices which makes us stay ahead of our competitors.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By integrating our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5">
                  <a:extLst>
                    <a:ext uri="{A12FA001-AC4F-418D-AE19-62706E023703}">
                      <ahyp:hlinkClr xmlns:ahyp="http://schemas.microsoft.com/office/drawing/2018/hyperlinkcolor" val="tx"/>
                    </a:ext>
                  </a:extLst>
                </a:hlinkClick>
              </a:rPr>
              <a:t>Travel API</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with your own travel software solution, you as a travel service provider may offer unbeatable travel related services like flight booking, hotel booking, car booking and much more to your potential customers.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Apart from Travel API services, we also offer various API integration services including airline services, hotel booking, car booking, etc. If you are looking to create own booking engine with flight booking, hotel booking and car booking, you should integrate XML Travel APIs offered by us in your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6">
                  <a:extLst>
                    <a:ext uri="{A12FA001-AC4F-418D-AE19-62706E023703}">
                      <ahyp:hlinkClr xmlns:ahyp="http://schemas.microsoft.com/office/drawing/2018/hyperlinkcolor" val="tx"/>
                    </a:ext>
                  </a:extLst>
                </a:hlinkClick>
              </a:rPr>
              <a:t>travel booking engine</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26660888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648A03-D3A8-F26D-8315-0FF8124B6203}"/>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AC5DC443-D7C1-A60F-A575-70262EED069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86398" y="132693"/>
            <a:ext cx="2003619" cy="455886"/>
          </a:xfrm>
          <a:prstGeom prst="rect">
            <a:avLst/>
          </a:prstGeom>
        </p:spPr>
      </p:pic>
      <p:sp>
        <p:nvSpPr>
          <p:cNvPr id="3" name="TextBox 2">
            <a:extLst>
              <a:ext uri="{FF2B5EF4-FFF2-40B4-BE49-F238E27FC236}">
                <a16:creationId xmlns:a16="http://schemas.microsoft.com/office/drawing/2014/main" id="{24F827F9-BA71-82B6-F9FC-2A614D202ECD}"/>
              </a:ext>
            </a:extLst>
          </p:cNvPr>
          <p:cNvSpPr txBox="1"/>
          <p:nvPr/>
        </p:nvSpPr>
        <p:spPr>
          <a:xfrm>
            <a:off x="1082565" y="917960"/>
            <a:ext cx="9858703" cy="5022080"/>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Travel API can enable you to add live pricing and booking functionality with multiple supplier integrations. Our API solutions enable you to utilize available integrations by us and create custom applications that link with your travel portal, allowing you to add features for enhancing your business processes.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customers benefit immensely in scaling up their business by utilizing our technology solutions and services specific to their growing requirements.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offer a range of technology products to empower travel agencies and suppliers with the right solutions and facilitate our clients with the right tools to help them provide an enhanced travel booking experience to their customers.</a:t>
            </a:r>
          </a:p>
        </p:txBody>
      </p:sp>
    </p:spTree>
    <p:extLst>
      <p:ext uri="{BB962C8B-B14F-4D97-AF65-F5344CB8AC3E}">
        <p14:creationId xmlns:p14="http://schemas.microsoft.com/office/powerpoint/2010/main" val="6380276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E20480-F900-278D-8AD0-08111A0DCB82}"/>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C890388B-D0B6-2741-2F89-D34BCA8F27A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86398" y="132693"/>
            <a:ext cx="2003619" cy="455886"/>
          </a:xfrm>
          <a:prstGeom prst="rect">
            <a:avLst/>
          </a:prstGeom>
        </p:spPr>
      </p:pic>
      <p:sp>
        <p:nvSpPr>
          <p:cNvPr id="3" name="TextBox 2">
            <a:extLst>
              <a:ext uri="{FF2B5EF4-FFF2-40B4-BE49-F238E27FC236}">
                <a16:creationId xmlns:a16="http://schemas.microsoft.com/office/drawing/2014/main" id="{B32A34BA-6FC9-3CDC-E6B9-A3DFA6523618}"/>
              </a:ext>
            </a:extLst>
          </p:cNvPr>
          <p:cNvSpPr txBox="1"/>
          <p:nvPr/>
        </p:nvSpPr>
        <p:spPr>
          <a:xfrm>
            <a:off x="1282055" y="1194915"/>
            <a:ext cx="9806152" cy="4626908"/>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Under one roof we provide a plethora of travel services to our clients,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travel consolidators</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travel suppliers, independent hotels and car rentals. We help automate businesses and streamlining the requirements of staff, corporate, B2B, B2C and mobile bookings.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travel portal software</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will assist you to stand prominent among the tight, competitive travel industry and aim to gather high investment in travel market.</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vision is to offer travel portal services for the clients based of their changing requirements. Services in our travel portal development includes integration of various APIs for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5">
                  <a:extLst>
                    <a:ext uri="{A12FA001-AC4F-418D-AE19-62706E023703}">
                      <ahyp:hlinkClr xmlns:ahyp="http://schemas.microsoft.com/office/drawing/2018/hyperlinkcolor" val="tx"/>
                    </a:ext>
                  </a:extLst>
                </a:hlinkClick>
              </a:rPr>
              <a:t>air booking</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hotel booking, travel packaging, transfers, sightseeing, car booking.</a:t>
            </a:r>
          </a:p>
        </p:txBody>
      </p:sp>
    </p:spTree>
    <p:extLst>
      <p:ext uri="{BB962C8B-B14F-4D97-AF65-F5344CB8AC3E}">
        <p14:creationId xmlns:p14="http://schemas.microsoft.com/office/powerpoint/2010/main" val="34886259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227AC8-6E75-6563-A282-A81AD68AA883}"/>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5DA37A83-E87C-D067-783E-AFB6B30322C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86398" y="132693"/>
            <a:ext cx="2003619" cy="455886"/>
          </a:xfrm>
          <a:prstGeom prst="rect">
            <a:avLst/>
          </a:prstGeom>
        </p:spPr>
      </p:pic>
      <p:sp>
        <p:nvSpPr>
          <p:cNvPr id="3" name="TextBox 2">
            <a:extLst>
              <a:ext uri="{FF2B5EF4-FFF2-40B4-BE49-F238E27FC236}">
                <a16:creationId xmlns:a16="http://schemas.microsoft.com/office/drawing/2014/main" id="{8225B06E-947E-68C2-A4B6-4EB700894373}"/>
              </a:ext>
            </a:extLst>
          </p:cNvPr>
          <p:cNvSpPr txBox="1"/>
          <p:nvPr/>
        </p:nvSpPr>
        <p:spPr>
          <a:xfrm>
            <a:off x="861745" y="815367"/>
            <a:ext cx="10468510" cy="5227265"/>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How Can It Help Your Travel Business Thrive? </a:t>
            </a:r>
            <a:r>
              <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develop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travel portal platform</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with high-end technology to deliver the highest quality operations.</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offer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travel technology solutions</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for travel portal development for mid and large size travel business with cost-effective and exceed your travel business with the help of Travelopro who are searching for online travel portal development,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5">
                  <a:extLst>
                    <a:ext uri="{A12FA001-AC4F-418D-AE19-62706E023703}">
                      <ahyp:hlinkClr xmlns:ahyp="http://schemas.microsoft.com/office/drawing/2018/hyperlinkcolor" val="tx"/>
                    </a:ext>
                  </a:extLst>
                </a:hlinkClick>
              </a:rPr>
              <a:t>white label solution</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GDS/XML/ Travel API’s expectation.</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believe in delivering the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6">
                  <a:extLst>
                    <a:ext uri="{A12FA001-AC4F-418D-AE19-62706E023703}">
                      <ahyp:hlinkClr xmlns:ahyp="http://schemas.microsoft.com/office/drawing/2018/hyperlinkcolor" val="tx"/>
                    </a:ext>
                  </a:extLst>
                </a:hlinkClick>
              </a:rPr>
              <a:t>web portal solution</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that is a best suitable solution which is performance oriented, secure and robust that is crafted according to your requirements. We ensure that we take a good look at your requirements to provide you with the customized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7">
                  <a:extLst>
                    <a:ext uri="{A12FA001-AC4F-418D-AE19-62706E023703}">
                      <ahyp:hlinkClr xmlns:ahyp="http://schemas.microsoft.com/office/drawing/2018/hyperlinkcolor" val="tx"/>
                    </a:ext>
                  </a:extLst>
                </a:hlinkClick>
              </a:rPr>
              <a:t>travel portal solutions</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to you.</a:t>
            </a:r>
          </a:p>
        </p:txBody>
      </p:sp>
    </p:spTree>
    <p:extLst>
      <p:ext uri="{BB962C8B-B14F-4D97-AF65-F5344CB8AC3E}">
        <p14:creationId xmlns:p14="http://schemas.microsoft.com/office/powerpoint/2010/main" val="34445152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D0AE1D-BBC9-358A-D9B1-EB722D83E866}"/>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1162CF7C-0003-F84A-9C74-4079A07433A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86398" y="132693"/>
            <a:ext cx="2003619" cy="455886"/>
          </a:xfrm>
          <a:prstGeom prst="rect">
            <a:avLst/>
          </a:prstGeom>
        </p:spPr>
      </p:pic>
      <p:sp>
        <p:nvSpPr>
          <p:cNvPr id="4" name="TextBox 3">
            <a:extLst>
              <a:ext uri="{FF2B5EF4-FFF2-40B4-BE49-F238E27FC236}">
                <a16:creationId xmlns:a16="http://schemas.microsoft.com/office/drawing/2014/main" id="{6129C63F-7D88-9E15-63EF-00F3682BBE8E}"/>
              </a:ext>
            </a:extLst>
          </p:cNvPr>
          <p:cNvSpPr txBox="1"/>
          <p:nvPr/>
        </p:nvSpPr>
        <p:spPr>
          <a:xfrm>
            <a:off x="1072053" y="1139079"/>
            <a:ext cx="10300139" cy="4832092"/>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What is the Flight Inventory Management System? Why it is needed?</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Flight inventory management system</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is state of the art system to manage flight inventories through multiple sales channels. It provides real-time exchange of inventory data for complete point-of-sale control.</a:t>
            </a:r>
          </a:p>
          <a:p>
            <a:pPr marL="342900" indent="-342900" algn="just">
              <a:lnSpc>
                <a:spcPct val="107000"/>
              </a:lnSpc>
              <a:spcAft>
                <a:spcPts val="800"/>
              </a:spcAft>
              <a:buFont typeface="Arial" panose="020B0604020202020204" pitchFamily="34" charset="0"/>
              <a:buChar char="•"/>
            </a:pP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Flight inventory management solution</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helps you to implement the latest revenue and schedule management technology, using advanced availability management techniques, dynamic customer identification, and sophisticated airline policy controls.</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provides a comprehensive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5">
                  <a:extLst>
                    <a:ext uri="{A12FA001-AC4F-418D-AE19-62706E023703}">
                      <ahyp:hlinkClr xmlns:ahyp="http://schemas.microsoft.com/office/drawing/2018/hyperlinkcolor" val="tx"/>
                    </a:ext>
                  </a:extLst>
                </a:hlinkClick>
              </a:rPr>
              <a:t>inventory management tool</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for scheduled and charter flights, with full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6">
                  <a:extLst>
                    <a:ext uri="{A12FA001-AC4F-418D-AE19-62706E023703}">
                      <ahyp:hlinkClr xmlns:ahyp="http://schemas.microsoft.com/office/drawing/2018/hyperlinkcolor" val="tx"/>
                    </a:ext>
                  </a:extLst>
                </a:hlinkClick>
              </a:rPr>
              <a:t>GDS integration</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31858328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854C9F-4BCC-F721-E607-464650063F01}"/>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1E5D1C65-A349-D49D-253F-FD0A26CF7C7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86398" y="132693"/>
            <a:ext cx="2003619" cy="455886"/>
          </a:xfrm>
          <a:prstGeom prst="rect">
            <a:avLst/>
          </a:prstGeom>
        </p:spPr>
      </p:pic>
      <p:sp>
        <p:nvSpPr>
          <p:cNvPr id="4" name="TextBox 3">
            <a:extLst>
              <a:ext uri="{FF2B5EF4-FFF2-40B4-BE49-F238E27FC236}">
                <a16:creationId xmlns:a16="http://schemas.microsoft.com/office/drawing/2014/main" id="{7D2ABF5B-2A1A-84C8-271A-13D9ECD5EF98}"/>
              </a:ext>
            </a:extLst>
          </p:cNvPr>
          <p:cNvSpPr txBox="1"/>
          <p:nvPr/>
        </p:nvSpPr>
        <p:spPr>
          <a:xfrm>
            <a:off x="1040524" y="1510718"/>
            <a:ext cx="9932276" cy="3836563"/>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You can manage routes, seat allocations to agencies and access an always-updated database of airlines and airports.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Travelopro's advanced inventory management provides a fast, flexible solution for addressing challenges of customer segmentation and inventory processing for all distribution channels.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is a world's leading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travel technology company</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providing a sophisticated flight booking engine that helps your travel business increase revenues while it automates processes and reduces the time and effort required to complete an airline booking.</a:t>
            </a:r>
          </a:p>
        </p:txBody>
      </p:sp>
    </p:spTree>
    <p:extLst>
      <p:ext uri="{BB962C8B-B14F-4D97-AF65-F5344CB8AC3E}">
        <p14:creationId xmlns:p14="http://schemas.microsoft.com/office/powerpoint/2010/main" val="149681148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Celestial</Template>
  <TotalTime>165</TotalTime>
  <Words>1608</Words>
  <Application>Microsoft Office PowerPoint</Application>
  <PresentationFormat>Widescreen</PresentationFormat>
  <Paragraphs>62</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Times New Roman</vt:lpstr>
      <vt:lpstr>Celestial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anu suya</dc:creator>
  <cp:lastModifiedBy>anu suya</cp:lastModifiedBy>
  <cp:revision>4</cp:revision>
  <dcterms:created xsi:type="dcterms:W3CDTF">2025-03-25T10:21:59Z</dcterms:created>
  <dcterms:modified xsi:type="dcterms:W3CDTF">2025-07-09T03:45:05Z</dcterms:modified>
</cp:coreProperties>
</file>