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97"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3" d="100"/>
          <a:sy n="73" d="100"/>
        </p:scale>
        <p:origin x="107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9E952BC9-BB7C-4442-8299-5F6174B26406}" type="datetimeFigureOut">
              <a:rPr lang="en-IN" smtClean="0"/>
              <a:t>30-05-2025</a:t>
            </a:fld>
            <a:endParaRPr lang="en-IN"/>
          </a:p>
        </p:txBody>
      </p:sp>
      <p:sp>
        <p:nvSpPr>
          <p:cNvPr id="5" name="Footer Placeholder 4"/>
          <p:cNvSpPr>
            <a:spLocks noGrp="1"/>
          </p:cNvSpPr>
          <p:nvPr>
            <p:ph type="ftr" sz="quarter" idx="11"/>
          </p:nvPr>
        </p:nvSpPr>
        <p:spPr>
          <a:xfrm>
            <a:off x="3962399" y="5870575"/>
            <a:ext cx="4893958" cy="377825"/>
          </a:xfrm>
        </p:spPr>
        <p:txBody>
          <a:bodyPr/>
          <a:lstStyle/>
          <a:p>
            <a:endParaRPr lang="en-IN"/>
          </a:p>
        </p:txBody>
      </p:sp>
      <p:sp>
        <p:nvSpPr>
          <p:cNvPr id="6" name="Slide Number Placeholder 5"/>
          <p:cNvSpPr>
            <a:spLocks noGrp="1"/>
          </p:cNvSpPr>
          <p:nvPr>
            <p:ph type="sldNum" sz="quarter" idx="12"/>
          </p:nvPr>
        </p:nvSpPr>
        <p:spPr>
          <a:xfrm>
            <a:off x="10608958" y="5870575"/>
            <a:ext cx="551167" cy="377825"/>
          </a:xfrm>
        </p:spPr>
        <p:txBody>
          <a:bodyPr/>
          <a:lstStyle/>
          <a:p>
            <a:fld id="{F7CB58E4-EB60-4CA0-8130-48F276FD2CF4}" type="slidenum">
              <a:rPr lang="en-IN" smtClean="0"/>
              <a:t>‹#›</a:t>
            </a:fld>
            <a:endParaRPr lang="en-IN"/>
          </a:p>
        </p:txBody>
      </p:sp>
    </p:spTree>
    <p:extLst>
      <p:ext uri="{BB962C8B-B14F-4D97-AF65-F5344CB8AC3E}">
        <p14:creationId xmlns:p14="http://schemas.microsoft.com/office/powerpoint/2010/main" val="50445885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952BC9-BB7C-4442-8299-5F6174B26406}" type="datetimeFigureOut">
              <a:rPr lang="en-IN" smtClean="0"/>
              <a:t>30-05-2025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CB58E4-EB60-4CA0-8130-48F276FD2CF4}" type="slidenum">
              <a:rPr lang="en-IN" smtClean="0"/>
              <a:t>‹#›</a:t>
            </a:fld>
            <a:endParaRPr lang="en-IN"/>
          </a:p>
        </p:txBody>
      </p:sp>
    </p:spTree>
    <p:extLst>
      <p:ext uri="{BB962C8B-B14F-4D97-AF65-F5344CB8AC3E}">
        <p14:creationId xmlns:p14="http://schemas.microsoft.com/office/powerpoint/2010/main" val="2316617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952BC9-BB7C-4442-8299-5F6174B26406}" type="datetimeFigureOut">
              <a:rPr lang="en-IN" smtClean="0"/>
              <a:t>30-05-2025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CB58E4-EB60-4CA0-8130-48F276FD2CF4}" type="slidenum">
              <a:rPr lang="en-IN" smtClean="0"/>
              <a:t>‹#›</a:t>
            </a:fld>
            <a:endParaRPr lang="en-IN"/>
          </a:p>
        </p:txBody>
      </p:sp>
    </p:spTree>
    <p:extLst>
      <p:ext uri="{BB962C8B-B14F-4D97-AF65-F5344CB8AC3E}">
        <p14:creationId xmlns:p14="http://schemas.microsoft.com/office/powerpoint/2010/main" val="1855543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952BC9-BB7C-4442-8299-5F6174B26406}" type="datetimeFigureOut">
              <a:rPr lang="en-IN" smtClean="0"/>
              <a:t>30-05-2025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CB58E4-EB60-4CA0-8130-48F276FD2CF4}" type="slidenum">
              <a:rPr lang="en-IN" smtClean="0"/>
              <a:t>‹#›</a:t>
            </a:fld>
            <a:endParaRPr lang="en-IN"/>
          </a:p>
        </p:txBody>
      </p:sp>
    </p:spTree>
    <p:extLst>
      <p:ext uri="{BB962C8B-B14F-4D97-AF65-F5344CB8AC3E}">
        <p14:creationId xmlns:p14="http://schemas.microsoft.com/office/powerpoint/2010/main" val="15924227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952BC9-BB7C-4442-8299-5F6174B26406}" type="datetimeFigureOut">
              <a:rPr lang="en-IN" smtClean="0"/>
              <a:t>30-05-2025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CB58E4-EB60-4CA0-8130-48F276FD2CF4}" type="slidenum">
              <a:rPr lang="en-IN" smtClean="0"/>
              <a:t>‹#›</a:t>
            </a:fld>
            <a:endParaRPr lang="en-IN"/>
          </a:p>
        </p:txBody>
      </p:sp>
    </p:spTree>
    <p:extLst>
      <p:ext uri="{BB962C8B-B14F-4D97-AF65-F5344CB8AC3E}">
        <p14:creationId xmlns:p14="http://schemas.microsoft.com/office/powerpoint/2010/main" val="18365793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952BC9-BB7C-4442-8299-5F6174B26406}" type="datetimeFigureOut">
              <a:rPr lang="en-IN" smtClean="0"/>
              <a:t>30-05-2025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CB58E4-EB60-4CA0-8130-48F276FD2CF4}" type="slidenum">
              <a:rPr lang="en-IN" smtClean="0"/>
              <a:t>‹#›</a:t>
            </a:fld>
            <a:endParaRPr lang="en-IN"/>
          </a:p>
        </p:txBody>
      </p:sp>
    </p:spTree>
    <p:extLst>
      <p:ext uri="{BB962C8B-B14F-4D97-AF65-F5344CB8AC3E}">
        <p14:creationId xmlns:p14="http://schemas.microsoft.com/office/powerpoint/2010/main" val="23115056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952BC9-BB7C-4442-8299-5F6174B26406}" type="datetimeFigureOut">
              <a:rPr lang="en-IN" smtClean="0"/>
              <a:t>30-05-2025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CB58E4-EB60-4CA0-8130-48F276FD2CF4}" type="slidenum">
              <a:rPr lang="en-IN" smtClean="0"/>
              <a:t>‹#›</a:t>
            </a:fld>
            <a:endParaRPr lang="en-IN"/>
          </a:p>
        </p:txBody>
      </p:sp>
    </p:spTree>
    <p:extLst>
      <p:ext uri="{BB962C8B-B14F-4D97-AF65-F5344CB8AC3E}">
        <p14:creationId xmlns:p14="http://schemas.microsoft.com/office/powerpoint/2010/main" val="5015668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952BC9-BB7C-4442-8299-5F6174B26406}" type="datetimeFigureOut">
              <a:rPr lang="en-IN" smtClean="0"/>
              <a:t>30-05-2025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CB58E4-EB60-4CA0-8130-48F276FD2CF4}" type="slidenum">
              <a:rPr lang="en-IN" smtClean="0"/>
              <a:t>‹#›</a:t>
            </a:fld>
            <a:endParaRPr lang="en-IN"/>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11149177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952BC9-BB7C-4442-8299-5F6174B26406}" type="datetimeFigureOut">
              <a:rPr lang="en-IN" smtClean="0"/>
              <a:t>30-05-2025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CB58E4-EB60-4CA0-8130-48F276FD2CF4}" type="slidenum">
              <a:rPr lang="en-IN" smtClean="0"/>
              <a:t>‹#›</a:t>
            </a:fld>
            <a:endParaRPr lang="en-IN"/>
          </a:p>
        </p:txBody>
      </p:sp>
    </p:spTree>
    <p:extLst>
      <p:ext uri="{BB962C8B-B14F-4D97-AF65-F5344CB8AC3E}">
        <p14:creationId xmlns:p14="http://schemas.microsoft.com/office/powerpoint/2010/main" val="3348867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952BC9-BB7C-4442-8299-5F6174B26406}" type="datetimeFigureOut">
              <a:rPr lang="en-IN" smtClean="0"/>
              <a:t>30-05-2025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CB58E4-EB60-4CA0-8130-48F276FD2CF4}" type="slidenum">
              <a:rPr lang="en-IN" smtClean="0"/>
              <a:t>‹#›</a:t>
            </a:fld>
            <a:endParaRPr lang="en-IN"/>
          </a:p>
        </p:txBody>
      </p:sp>
    </p:spTree>
    <p:extLst>
      <p:ext uri="{BB962C8B-B14F-4D97-AF65-F5344CB8AC3E}">
        <p14:creationId xmlns:p14="http://schemas.microsoft.com/office/powerpoint/2010/main" val="1896712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952BC9-BB7C-4442-8299-5F6174B26406}" type="datetimeFigureOut">
              <a:rPr lang="en-IN" smtClean="0"/>
              <a:t>30-05-2025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CB58E4-EB60-4CA0-8130-48F276FD2CF4}" type="slidenum">
              <a:rPr lang="en-IN" smtClean="0"/>
              <a:t>‹#›</a:t>
            </a:fld>
            <a:endParaRPr lang="en-IN"/>
          </a:p>
        </p:txBody>
      </p:sp>
    </p:spTree>
    <p:extLst>
      <p:ext uri="{BB962C8B-B14F-4D97-AF65-F5344CB8AC3E}">
        <p14:creationId xmlns:p14="http://schemas.microsoft.com/office/powerpoint/2010/main" val="1027468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E952BC9-BB7C-4442-8299-5F6174B26406}" type="datetimeFigureOut">
              <a:rPr lang="en-IN" smtClean="0"/>
              <a:t>30-05-2025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CB58E4-EB60-4CA0-8130-48F276FD2CF4}" type="slidenum">
              <a:rPr lang="en-IN" smtClean="0"/>
              <a:t>‹#›</a:t>
            </a:fld>
            <a:endParaRPr lang="en-IN"/>
          </a:p>
        </p:txBody>
      </p:sp>
    </p:spTree>
    <p:extLst>
      <p:ext uri="{BB962C8B-B14F-4D97-AF65-F5344CB8AC3E}">
        <p14:creationId xmlns:p14="http://schemas.microsoft.com/office/powerpoint/2010/main" val="1083192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E952BC9-BB7C-4442-8299-5F6174B26406}" type="datetimeFigureOut">
              <a:rPr lang="en-IN" smtClean="0"/>
              <a:t>30-05-2025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7CB58E4-EB60-4CA0-8130-48F276FD2CF4}" type="slidenum">
              <a:rPr lang="en-IN" smtClean="0"/>
              <a:t>‹#›</a:t>
            </a:fld>
            <a:endParaRPr lang="en-IN"/>
          </a:p>
        </p:txBody>
      </p:sp>
    </p:spTree>
    <p:extLst>
      <p:ext uri="{BB962C8B-B14F-4D97-AF65-F5344CB8AC3E}">
        <p14:creationId xmlns:p14="http://schemas.microsoft.com/office/powerpoint/2010/main" val="624004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E952BC9-BB7C-4442-8299-5F6174B26406}" type="datetimeFigureOut">
              <a:rPr lang="en-IN" smtClean="0"/>
              <a:t>30-05-2025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7CB58E4-EB60-4CA0-8130-48F276FD2CF4}" type="slidenum">
              <a:rPr lang="en-IN" smtClean="0"/>
              <a:t>‹#›</a:t>
            </a:fld>
            <a:endParaRPr lang="en-IN"/>
          </a:p>
        </p:txBody>
      </p:sp>
    </p:spTree>
    <p:extLst>
      <p:ext uri="{BB962C8B-B14F-4D97-AF65-F5344CB8AC3E}">
        <p14:creationId xmlns:p14="http://schemas.microsoft.com/office/powerpoint/2010/main" val="1827566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9E952BC9-BB7C-4442-8299-5F6174B26406}" type="datetimeFigureOut">
              <a:rPr lang="en-IN" smtClean="0"/>
              <a:t>30-05-2025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7CB58E4-EB60-4CA0-8130-48F276FD2CF4}" type="slidenum">
              <a:rPr lang="en-IN" smtClean="0"/>
              <a:t>‹#›</a:t>
            </a:fld>
            <a:endParaRPr lang="en-IN"/>
          </a:p>
        </p:txBody>
      </p:sp>
    </p:spTree>
    <p:extLst>
      <p:ext uri="{BB962C8B-B14F-4D97-AF65-F5344CB8AC3E}">
        <p14:creationId xmlns:p14="http://schemas.microsoft.com/office/powerpoint/2010/main" val="614242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952BC9-BB7C-4442-8299-5F6174B26406}" type="datetimeFigureOut">
              <a:rPr lang="en-IN" smtClean="0"/>
              <a:t>30-05-2025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CB58E4-EB60-4CA0-8130-48F276FD2CF4}" type="slidenum">
              <a:rPr lang="en-IN" smtClean="0"/>
              <a:t>‹#›</a:t>
            </a:fld>
            <a:endParaRPr lang="en-IN"/>
          </a:p>
        </p:txBody>
      </p:sp>
    </p:spTree>
    <p:extLst>
      <p:ext uri="{BB962C8B-B14F-4D97-AF65-F5344CB8AC3E}">
        <p14:creationId xmlns:p14="http://schemas.microsoft.com/office/powerpoint/2010/main" val="2439100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952BC9-BB7C-4442-8299-5F6174B26406}" type="datetimeFigureOut">
              <a:rPr lang="en-IN" smtClean="0"/>
              <a:t>30-05-2025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CB58E4-EB60-4CA0-8130-48F276FD2CF4}" type="slidenum">
              <a:rPr lang="en-IN" smtClean="0"/>
              <a:t>‹#›</a:t>
            </a:fld>
            <a:endParaRPr lang="en-IN"/>
          </a:p>
        </p:txBody>
      </p:sp>
    </p:spTree>
    <p:extLst>
      <p:ext uri="{BB962C8B-B14F-4D97-AF65-F5344CB8AC3E}">
        <p14:creationId xmlns:p14="http://schemas.microsoft.com/office/powerpoint/2010/main" val="2996364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E952BC9-BB7C-4442-8299-5F6174B26406}" type="datetimeFigureOut">
              <a:rPr lang="en-IN" smtClean="0"/>
              <a:t>30-05-2025</a:t>
            </a:fld>
            <a:endParaRPr lang="en-IN"/>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7CB58E4-EB60-4CA0-8130-48F276FD2CF4}" type="slidenum">
              <a:rPr lang="en-IN" smtClean="0"/>
              <a:t>‹#›</a:t>
            </a:fld>
            <a:endParaRPr lang="en-IN"/>
          </a:p>
        </p:txBody>
      </p:sp>
    </p:spTree>
    <p:extLst>
      <p:ext uri="{BB962C8B-B14F-4D97-AF65-F5344CB8AC3E}">
        <p14:creationId xmlns:p14="http://schemas.microsoft.com/office/powerpoint/2010/main" val="378002395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travelopro.com/inventory-management-softwar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www.travelopro.com/b2b-booking-platform.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travelopro.com/b2b-api.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b2b-travel-crm.php"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hyperlink" Target="https://medium.com/@aryavarta38/tour-operator-itinerary-builder-bb06fb3d45de"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travelopro.com/b2b-modul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hyperlink" Target="https://www.travelopro.com/ota-extranet.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https://www.travelopro.com/travel-meta-search-engin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hyperlink" Target="https://www.travelopro.com/b2b-ticketing-system.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mailto:contact@travelopro.co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travelopro.com/b2b-flight-booking-engin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travelopro.com/how-b2b-travel-portal-benefits-travel-business.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travelopro.com/b2b-travel-portal-development.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travelopro.com/b2b-travel-agents-softwar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www.travelopro.com/b2b-travel-website-development.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6268CA9-CFDA-468D-31EE-64CF0210AF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pic>
        <p:nvPicPr>
          <p:cNvPr id="3" name="Picture 2">
            <a:extLst>
              <a:ext uri="{FF2B5EF4-FFF2-40B4-BE49-F238E27FC236}">
                <a16:creationId xmlns:a16="http://schemas.microsoft.com/office/drawing/2014/main" id="{7F2E8816-82FA-8FC8-23FF-605C7F4079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5467" y="1210075"/>
            <a:ext cx="10312291" cy="4286250"/>
          </a:xfrm>
          <a:prstGeom prst="rect">
            <a:avLst/>
          </a:prstGeom>
        </p:spPr>
      </p:pic>
      <p:pic>
        <p:nvPicPr>
          <p:cNvPr id="4" name="Picture 3">
            <a:extLst>
              <a:ext uri="{FF2B5EF4-FFF2-40B4-BE49-F238E27FC236}">
                <a16:creationId xmlns:a16="http://schemas.microsoft.com/office/drawing/2014/main" id="{62C41324-3B56-DD72-22DA-F254A5AA0BEB}"/>
              </a:ext>
            </a:extLst>
          </p:cNvPr>
          <p:cNvPicPr>
            <a:picLocks noChangeAspect="1"/>
          </p:cNvPicPr>
          <p:nvPr/>
        </p:nvPicPr>
        <p:blipFill>
          <a:blip r:embed="rId4"/>
          <a:stretch>
            <a:fillRect/>
          </a:stretch>
        </p:blipFill>
        <p:spPr>
          <a:xfrm>
            <a:off x="4135965" y="5783070"/>
            <a:ext cx="3920068" cy="841321"/>
          </a:xfrm>
          <a:prstGeom prst="rect">
            <a:avLst/>
          </a:prstGeom>
        </p:spPr>
      </p:pic>
      <p:sp>
        <p:nvSpPr>
          <p:cNvPr id="7" name="TextBox 6">
            <a:extLst>
              <a:ext uri="{FF2B5EF4-FFF2-40B4-BE49-F238E27FC236}">
                <a16:creationId xmlns:a16="http://schemas.microsoft.com/office/drawing/2014/main" id="{2A430C90-0570-3A45-1848-4CBB943A49B8}"/>
              </a:ext>
            </a:extLst>
          </p:cNvPr>
          <p:cNvSpPr txBox="1"/>
          <p:nvPr/>
        </p:nvSpPr>
        <p:spPr>
          <a:xfrm>
            <a:off x="2958661" y="95384"/>
            <a:ext cx="6274676" cy="923330"/>
          </a:xfrm>
          <a:prstGeom prst="rect">
            <a:avLst/>
          </a:prstGeom>
          <a:noFill/>
        </p:spPr>
        <p:txBody>
          <a:bodyPr wrap="square">
            <a:spAutoFit/>
          </a:bodyPr>
          <a:lstStyle/>
          <a:p>
            <a:r>
              <a:rPr lang="en-IN" sz="5400" b="1" dirty="0"/>
              <a:t>B2B Ticketing System</a:t>
            </a:r>
          </a:p>
        </p:txBody>
      </p:sp>
    </p:spTree>
    <p:extLst>
      <p:ext uri="{BB962C8B-B14F-4D97-AF65-F5344CB8AC3E}">
        <p14:creationId xmlns:p14="http://schemas.microsoft.com/office/powerpoint/2010/main" val="65085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030CC-A660-F20F-60DB-639A0661DDB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17730C4-2A38-476B-A5AE-A6CD0FC643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739D55E9-6ACA-6371-828F-8257E70824E8}"/>
              </a:ext>
            </a:extLst>
          </p:cNvPr>
          <p:cNvSpPr txBox="1"/>
          <p:nvPr/>
        </p:nvSpPr>
        <p:spPr>
          <a:xfrm>
            <a:off x="767255" y="720374"/>
            <a:ext cx="10657490" cy="5417252"/>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Enhanced Reporting</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Generate reports on ticket sales, revenue, and customer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behavior</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providing valuable insights for business decision-making. This allows businesses to monitor performance, identify trends, and make informed decisions. By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analyzing</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data, businesses can optimize their operations and improve results.</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Automated Processes: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Reduce manual errors and increase efficiency by automating tasks such as ticket booking, cancellation, and refund. By automating procedures, companies may increase productivity and reduce costs while freeing up time and resources to concentrate on their core activities.</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Real-time Updates: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Ensure accurate and up-to-date ticket information, enabling businesses to respond quickly to changes in demand or supply. This improves customer satisfaction and reduces errors. By providing real-time updates, businesses can stay competitive and adapt to changing market conditions.</a:t>
            </a:r>
          </a:p>
        </p:txBody>
      </p:sp>
    </p:spTree>
    <p:extLst>
      <p:ext uri="{BB962C8B-B14F-4D97-AF65-F5344CB8AC3E}">
        <p14:creationId xmlns:p14="http://schemas.microsoft.com/office/powerpoint/2010/main" val="2304058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FF559-55F4-7F70-0DAF-74D2B4A9C37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3E8B83C-4678-1978-CD5E-2A55405B31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65314C05-99F5-CBE7-DF81-5A1432B87F7E}"/>
              </a:ext>
            </a:extLst>
          </p:cNvPr>
          <p:cNvSpPr txBox="1"/>
          <p:nvPr/>
        </p:nvSpPr>
        <p:spPr>
          <a:xfrm>
            <a:off x="843455" y="1523170"/>
            <a:ext cx="10171386" cy="3338799"/>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Scalability</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Handle large volumes of ticket sales and management, enabling businesses to grow and expand their operations. This ensures that the system can handle increased traffic and demand. By scaling the system, businesses can meet growing customer needs and stay competitive.</a:t>
            </a:r>
          </a:p>
          <a:p>
            <a:pPr marL="285750" indent="-28575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Security: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Ensure the system meets specific business needs and requirements, enabling businesses to adapt to changing market conditions. This improves the overall efficiency and effectiveness of the system. By tailoring the system, businesses can meet their unique needs and stay competitive.</a:t>
            </a:r>
          </a:p>
        </p:txBody>
      </p:sp>
    </p:spTree>
    <p:extLst>
      <p:ext uri="{BB962C8B-B14F-4D97-AF65-F5344CB8AC3E}">
        <p14:creationId xmlns:p14="http://schemas.microsoft.com/office/powerpoint/2010/main" val="1482605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6A779-E5E7-5DF3-3493-F1AE702734D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71893AB-4722-0D80-E69C-4705715F28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1A306DA7-1B15-C4EC-B794-BD1BFBCE466C}"/>
              </a:ext>
            </a:extLst>
          </p:cNvPr>
          <p:cNvSpPr txBox="1"/>
          <p:nvPr/>
        </p:nvSpPr>
        <p:spPr>
          <a:xfrm>
            <a:off x="924910" y="1562014"/>
            <a:ext cx="10562897" cy="3733971"/>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Flexibility</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Customize the system to match individual business objectives and requirements, enabling organizations to react to changing market situations. This enhances the system's overall effectiveness and efficiency. By tailoring the system, businesses can meet their unique needs and stay competitive.</a:t>
            </a:r>
          </a:p>
          <a:p>
            <a:pPr marL="285750" indent="-28575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Competitive Advantage: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Stay ahead of competitors by providing a seamless ticket booking experience, differentiating the business from others in the industry. This increases consumer satisfaction and loyalty, which promotes positive word-of-mouth and repeat business. By delivering a competitive edge, businesses may improve market share and revenue.</a:t>
            </a:r>
          </a:p>
        </p:txBody>
      </p:sp>
    </p:spTree>
    <p:extLst>
      <p:ext uri="{BB962C8B-B14F-4D97-AF65-F5344CB8AC3E}">
        <p14:creationId xmlns:p14="http://schemas.microsoft.com/office/powerpoint/2010/main" val="558874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4C0DF-BEEF-F55A-E623-372C87766F3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3BEC28E-26AF-96B9-EBE6-37D1709DD5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2B7661E0-8B14-4E02-C5C3-975528D1EF1E}"/>
              </a:ext>
            </a:extLst>
          </p:cNvPr>
          <p:cNvSpPr txBox="1"/>
          <p:nvPr/>
        </p:nvSpPr>
        <p:spPr>
          <a:xfrm>
            <a:off x="588578" y="420195"/>
            <a:ext cx="11246069" cy="6017609"/>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Features Of B2B Ticketing System</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Real-time Booking</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Book tickets in real-time, ensuring accuracy and efficiency. This enables businesses to respond quickly to customer demand and reduce errors. By providing real-time booking, businesses can improve customer satisfaction and increase sales.</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Centralized Ticket Management: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Manage tickets and travel itineraries in one place, reducing errors and improving efficiency. This enables businesses to track ticket sales and customer information easily. By centralizing ticket management, businesses can streamline their operations and improve productivity.</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Customizable</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Tailor the system to meet specific business needs and requirements, enabling businesses to adapt to changing market conditions. This boosts the overall efficiency and effectiveness of the system. By customizing the system, businesses can meet their unique needs and stay competitive.</a:t>
            </a:r>
          </a:p>
        </p:txBody>
      </p:sp>
    </p:spTree>
    <p:extLst>
      <p:ext uri="{BB962C8B-B14F-4D97-AF65-F5344CB8AC3E}">
        <p14:creationId xmlns:p14="http://schemas.microsoft.com/office/powerpoint/2010/main" val="21206517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738C3-9784-E4D8-E2D1-92A72D163300}"/>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23AE26A-30C8-5B3C-DEE7-0B5D81BAE3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87ECC764-0970-D4F8-640B-2646AE52C259}"/>
              </a:ext>
            </a:extLst>
          </p:cNvPr>
          <p:cNvSpPr txBox="1"/>
          <p:nvPr/>
        </p:nvSpPr>
        <p:spPr>
          <a:xfrm>
            <a:off x="903890" y="1024675"/>
            <a:ext cx="10541876" cy="5022080"/>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Integration</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Integrate with existing systems, such as CRM or ERP, enabling businesses to streamline their operations and improve efficiency. This reduces errors and improves data accuracy. By integrating the system, businesses can automate tasks and improve productivity.</a:t>
            </a:r>
          </a:p>
          <a:p>
            <a:pPr marL="285750" indent="-28575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Automated Ticketing: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Automate tasks such as ticket booking, cancellation, and refund, reducing manual errors and increasing efficiency. This saves time and resources, allowing businesses to focus on core activities. By automating ticketing, businesses can boost productivity and reduce costs.</a:t>
            </a:r>
          </a:p>
          <a:p>
            <a:pPr marL="285750" indent="-28575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Payment Processing: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Process payments securely and efficiently, reducing the risk of errors and improving customer satisfaction. This enables businesses to track payments and manage revenue easily. By providing secure payment processing, businesses can build trust and confidence with customers.</a:t>
            </a:r>
          </a:p>
        </p:txBody>
      </p:sp>
    </p:spTree>
    <p:extLst>
      <p:ext uri="{BB962C8B-B14F-4D97-AF65-F5344CB8AC3E}">
        <p14:creationId xmlns:p14="http://schemas.microsoft.com/office/powerpoint/2010/main" val="5345730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B3C77B-BE33-85D1-8C13-9BC97ED5867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446D814-9D52-F921-2291-266D2CFBC1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E25E7581-A9EF-25F1-342A-E34C81C5CCAC}"/>
              </a:ext>
            </a:extLst>
          </p:cNvPr>
          <p:cNvSpPr txBox="1"/>
          <p:nvPr/>
        </p:nvSpPr>
        <p:spPr>
          <a:xfrm>
            <a:off x="688427" y="1418897"/>
            <a:ext cx="11272345" cy="3733971"/>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Customer Management</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Manage customer information and ticket history, enabling businesses to track customer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behavior</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and preferences. This improves customer satisfaction and loyalty, leading to repeat business and positive word-of-mouth. By managing customer information, businesses can provide personalized service and improve customer relationships.</a:t>
            </a:r>
          </a:p>
          <a:p>
            <a:pPr marL="285750" indent="-28575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Reporting and Analytics: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Generate reports on ticket sales, revenue, and customer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behavior</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providing valuable insights for business decision-making. This enables businesses to track performance, identify trends, and make informed decisions. By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analyzing</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data, businesses can optimize their operations and improve results.</a:t>
            </a:r>
          </a:p>
        </p:txBody>
      </p:sp>
    </p:spTree>
    <p:extLst>
      <p:ext uri="{BB962C8B-B14F-4D97-AF65-F5344CB8AC3E}">
        <p14:creationId xmlns:p14="http://schemas.microsoft.com/office/powerpoint/2010/main" val="3537390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ECF35-1506-9274-C208-DCEA00DF71A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E12ECCCA-D466-857B-475E-E9FEE8F07A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368C29B4-C14E-40FF-8360-19E755EAE815}"/>
              </a:ext>
            </a:extLst>
          </p:cNvPr>
          <p:cNvSpPr txBox="1"/>
          <p:nvPr/>
        </p:nvSpPr>
        <p:spPr>
          <a:xfrm>
            <a:off x="874227" y="1957187"/>
            <a:ext cx="10195034" cy="2943626"/>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b="1" u="sng"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Ticket Inventory Management</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Manage ticket inventory and availability, enabling businesses to track ticket sales and optimize pricing. This improves revenue management and reduces waste. By managing ticket inventory, businesses can maximize revenue and profitability.</a:t>
            </a:r>
          </a:p>
          <a:p>
            <a:pPr marL="342900" indent="-342900" algn="just">
              <a:lnSpc>
                <a:spcPct val="107000"/>
              </a:lnSpc>
              <a:spcAft>
                <a:spcPts val="800"/>
              </a:spcAft>
              <a:buFont typeface="Arial" panose="020B0604020202020204" pitchFamily="34" charset="0"/>
              <a:buChar char="•"/>
            </a:pPr>
            <a:r>
              <a:rPr lang="en-IN" sz="2400" b="1" u="sng"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Notification System: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Send notifications and updates to customers about their ticket bookings, improving customer satisfaction and reducing errors. This enables businesses to keep customers.</a:t>
            </a:r>
          </a:p>
        </p:txBody>
      </p:sp>
    </p:spTree>
    <p:extLst>
      <p:ext uri="{BB962C8B-B14F-4D97-AF65-F5344CB8AC3E}">
        <p14:creationId xmlns:p14="http://schemas.microsoft.com/office/powerpoint/2010/main" val="6919296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8FC6F-C965-7CB4-81D5-E9DABE9B7D5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11BA83B-940F-4259-47FE-C47C2C3716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42BD3064-CD32-8610-3FD5-D664E6A623A5}"/>
              </a:ext>
            </a:extLst>
          </p:cNvPr>
          <p:cNvSpPr txBox="1"/>
          <p:nvPr/>
        </p:nvSpPr>
        <p:spPr>
          <a:xfrm>
            <a:off x="683172" y="557049"/>
            <a:ext cx="11067393" cy="6427978"/>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How B2B Ticketing System Works?</a:t>
            </a:r>
          </a:p>
          <a:p>
            <a:pPr algn="ctr">
              <a:lnSpc>
                <a:spcPct val="107000"/>
              </a:lnSpc>
              <a:spcAft>
                <a:spcPts val="800"/>
              </a:spcAft>
              <a:buNone/>
            </a:pP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B2B </a:t>
            </a:r>
            <a:r>
              <a:rPr lang="en-IN" sz="2400" b="1" u="sng"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ticketing system</a:t>
            </a: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is a software platform that organizes, tracks, and resolves customer support inquiries between businesses. It streamlines communication, ensures accountability, and improves efficiency by converting inquiries into manageable "tickets." Here's how it works: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Inquiry Submission</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Customers (businesses) submit inquiries via email, web forms, live chat, phone, or social media.</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system captures these inquiries and creates a unique ticket for each, assigning it an ID and logging details like the sender, issue type, and timestamp.</a:t>
            </a: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7645780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47E165-7339-EBFF-D443-EFB42B709B0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D3BCE3E-DB0F-CFEA-145E-A648AB34DC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46CA6818-20BA-24DC-E4F0-06908EB13CD1}"/>
              </a:ext>
            </a:extLst>
          </p:cNvPr>
          <p:cNvSpPr txBox="1"/>
          <p:nvPr/>
        </p:nvSpPr>
        <p:spPr>
          <a:xfrm>
            <a:off x="1045779" y="859065"/>
            <a:ext cx="10100441" cy="5139869"/>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Ticket Creation and Categorization</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system organizes tickets based on predefined criteria (e.g., urgency, customer type, or issue category).</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Custom fields (e.g., product details, SLA requirements) can be added to capture specific information relevant to B2B workflows.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Automation and Routing</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Automated rules assign tickets to the appropriate agent or team based on factors like expertise, workload, or customer priority.</a:t>
            </a:r>
          </a:p>
        </p:txBody>
      </p:sp>
    </p:spTree>
    <p:extLst>
      <p:ext uri="{BB962C8B-B14F-4D97-AF65-F5344CB8AC3E}">
        <p14:creationId xmlns:p14="http://schemas.microsoft.com/office/powerpoint/2010/main" val="11391489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18816-F890-911E-AF24-849810769CD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A812097-85F1-E20A-FA6E-521D6F40B8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A60356FC-DC64-3039-248D-505EB46516C1}"/>
              </a:ext>
            </a:extLst>
          </p:cNvPr>
          <p:cNvSpPr txBox="1"/>
          <p:nvPr/>
        </p:nvSpPr>
        <p:spPr>
          <a:xfrm>
            <a:off x="685040" y="407934"/>
            <a:ext cx="11202160" cy="6237990"/>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Ticket Management</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Agents access a centralized dashboard to view, prioritize, and update tickets.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Tickets include a full history of communications, attachments, and internal notes for context.</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Agents can escalate complex issues or reassign tickets as needed.</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Communication</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Agents respond to customers directly through the system, which integrates with email, chat, or other channels.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Predefined templates or macros ensure consistent, professional responses.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Customers receive updates on ticket status (e.g., "In Progress," "Resolved").</a:t>
            </a:r>
          </a:p>
        </p:txBody>
      </p:sp>
    </p:spTree>
    <p:extLst>
      <p:ext uri="{BB962C8B-B14F-4D97-AF65-F5344CB8AC3E}">
        <p14:creationId xmlns:p14="http://schemas.microsoft.com/office/powerpoint/2010/main" val="1720456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16875-7F7A-2102-ABA3-9C45725D829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61B6BCF-2572-4B5C-F3A6-A13C086C18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D829B649-765F-DDB2-F80A-EC09B76EBF99}"/>
              </a:ext>
            </a:extLst>
          </p:cNvPr>
          <p:cNvSpPr txBox="1"/>
          <p:nvPr/>
        </p:nvSpPr>
        <p:spPr>
          <a:xfrm>
            <a:off x="599089" y="914243"/>
            <a:ext cx="10993822" cy="4729500"/>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The Art of Building a Profitable B2B Ticketing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 today’s world, especially with the rapid increase of travel and tourism, the need for efficient, simple, and reliable travel services is crucial. With the growth of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B2B ticket portals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travel agencies must become more competitive.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business-to-business (B2B) ticketing system is a platform that enables online bookings for travel services (such as hotels, flights, etc.) by travel agencies and other businesses to other businesses. It enables these companies to look for and reserve travel services in their clients' names, frequently with reservation control and real-time access. In addition, this system may be used to handle commissions, sub-agents, and other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B2B travel agency operations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6029758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C40C1-FAB6-C561-9380-756C4CF72DD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0BD223F-8AF1-089C-8522-B381C3A208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DE0AF044-D57A-D9A3-8900-EC7CDC1FF1CD}"/>
              </a:ext>
            </a:extLst>
          </p:cNvPr>
          <p:cNvSpPr txBox="1"/>
          <p:nvPr/>
        </p:nvSpPr>
        <p:spPr>
          <a:xfrm>
            <a:off x="756745" y="334361"/>
            <a:ext cx="10678510" cy="6427978"/>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Integration with Other Tools</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system connects with CRM platforms (e.g., Salesforce), communication tools (e.g., Slack), or developer tools (e.g., Jira) to provide a complete view of the customer and streamline workflows.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example, a ticket might pull customer data from the CRM to personalize responses.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SLA and Performance Tracking</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Service Level Agreements (SLAs) are monitored to ensure timely responses (e.g., resolving high-priority tickets within 4 hours).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system tracks metrics like first response time, resolution time, and customer satisfaction.</a:t>
            </a:r>
          </a:p>
        </p:txBody>
      </p:sp>
    </p:spTree>
    <p:extLst>
      <p:ext uri="{BB962C8B-B14F-4D97-AF65-F5344CB8AC3E}">
        <p14:creationId xmlns:p14="http://schemas.microsoft.com/office/powerpoint/2010/main" val="35543818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E9C4F-FBCE-0478-7A95-564CC2D9D3D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F78ED67-2E2B-1D88-0DB3-6E49A94351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EB7AA4A3-593D-1C6A-9474-C73A171035AD}"/>
              </a:ext>
            </a:extLst>
          </p:cNvPr>
          <p:cNvSpPr txBox="1"/>
          <p:nvPr/>
        </p:nvSpPr>
        <p:spPr>
          <a:xfrm>
            <a:off x="672663" y="756473"/>
            <a:ext cx="11109434" cy="5345053"/>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Resolution and Follow-Up</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Once resolved, the ticket is closed, and the customer is notified.</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system may send satisfaction surveys or log the resolution for future reference.</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Closed tickets can be reopened if the issue persists.</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Reporting and Analytics</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Managers access reports to analyze team performance, ticket volume, resolution rates, and customer trends.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Insights help optimize processes, allocate resources, or identify recurring issues.</a:t>
            </a:r>
          </a:p>
        </p:txBody>
      </p:sp>
    </p:spTree>
    <p:extLst>
      <p:ext uri="{BB962C8B-B14F-4D97-AF65-F5344CB8AC3E}">
        <p14:creationId xmlns:p14="http://schemas.microsoft.com/office/powerpoint/2010/main" val="40732849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8D547-B360-A28B-C1CF-D4F5365D2F2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43B7320-A85F-3F75-4364-74EE5F035A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63BE2976-D428-34BB-C85B-3D2FA7C0C59D}"/>
              </a:ext>
            </a:extLst>
          </p:cNvPr>
          <p:cNvSpPr txBox="1"/>
          <p:nvPr/>
        </p:nvSpPr>
        <p:spPr>
          <a:xfrm>
            <a:off x="1156138" y="1051317"/>
            <a:ext cx="10352690" cy="4436920"/>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Why B2B Ticketing System Importance?</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importance of a B2B ticketing system lies in its ability to improve customer support, strengthen business relationships, and boost operational efficiency in business-to-business settings. Here’s why it’s critical:</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Enhanced Customer Satisfaction</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Timely, organized, and professional resolution of inquiries builds trust and loyalty with B2B clients, who often have high expectations and complex needs. A ticketing system ensures no query is overlooked, maintaining strong client relationships.</a:t>
            </a:r>
          </a:p>
        </p:txBody>
      </p:sp>
    </p:spTree>
    <p:extLst>
      <p:ext uri="{BB962C8B-B14F-4D97-AF65-F5344CB8AC3E}">
        <p14:creationId xmlns:p14="http://schemas.microsoft.com/office/powerpoint/2010/main" val="2427939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85B23-283D-969B-395F-E03AA18568A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77558BB-1C6D-C41E-5B84-D0AD6479F5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CE946666-CF45-89BC-697A-AD6949C501C2}"/>
              </a:ext>
            </a:extLst>
          </p:cNvPr>
          <p:cNvSpPr txBox="1"/>
          <p:nvPr/>
        </p:nvSpPr>
        <p:spPr>
          <a:xfrm>
            <a:off x="496614" y="436138"/>
            <a:ext cx="11198772" cy="6310189"/>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Improved Efficiency and Productivity</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By automating ticket creation, routing, and prioritization, the system reduces manual work, allowing support teams to handle more inquiries faster. This is vital for managing the typically intricate and high-volume issues in B2B settings.</a:t>
            </a:r>
          </a:p>
          <a:p>
            <a:pPr marL="285750" indent="-28575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Scalability: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As a business grows, a ticketing system can manage increasing inquiry volumes without requiring a proportional increase in staff, making it cost-effective and adaptable to expanding client bases.</a:t>
            </a:r>
          </a:p>
          <a:p>
            <a:pPr marL="285750" indent="-28575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Transparency and Accountability</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Tracks every interaction, ticket status, and SLA compliance, providing clear visibility for both the support team and clients. This ensures accountability and helps meet contractual obligations, which are often critical in B2B agreements.</a:t>
            </a:r>
          </a:p>
          <a:p>
            <a:pPr marL="285750" indent="-28575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Data-Driven Decision Making: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Analytics from ticketing systems offer insights into ticket trends, resolution times, and customer pain points. Businesses can use this data to improve processes, allocate resources effectively, and proactively address recurring issues.</a:t>
            </a:r>
          </a:p>
        </p:txBody>
      </p:sp>
    </p:spTree>
    <p:extLst>
      <p:ext uri="{BB962C8B-B14F-4D97-AF65-F5344CB8AC3E}">
        <p14:creationId xmlns:p14="http://schemas.microsoft.com/office/powerpoint/2010/main" val="27725864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C3F67-2789-671C-587E-3F421290CF9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42AEA11-7C42-C25B-7952-C287885974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A3045F68-38B5-AB89-2F55-CD209A63915F}"/>
              </a:ext>
            </a:extLst>
          </p:cNvPr>
          <p:cNvSpPr txBox="1"/>
          <p:nvPr/>
        </p:nvSpPr>
        <p:spPr>
          <a:xfrm>
            <a:off x="851338" y="866663"/>
            <a:ext cx="10489324" cy="5519844"/>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Seamless Integration</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Connects with CRM, communication tools (e.g., Slack), and developer platforms (e.g., Jira), enabling a unified workflow. This ensures agents have full context about clients, leading to personalized and efficient support.</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Cost Reduction: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Automation, self-service options, and streamlined workflows lower operational costs by reducing the time and resources needed to resolve issues, while maintaining high-quality support.</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Competitive Advantage: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robust ticketing system enables faster, more reliable support, differentiating a business in competitive B2B markets where customer experience is a key decision factor.</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Risk Mitigation: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Ensures consistent documentation of all interactions, which is crucial for resolving disputes, maintaining compliance, and protecting against potential legal or contractual issues.</a:t>
            </a:r>
          </a:p>
        </p:txBody>
      </p:sp>
    </p:spTree>
    <p:extLst>
      <p:ext uri="{BB962C8B-B14F-4D97-AF65-F5344CB8AC3E}">
        <p14:creationId xmlns:p14="http://schemas.microsoft.com/office/powerpoint/2010/main" val="38149368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24473-ACE4-58B9-C408-9D1083D7213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3ED91A8-53F4-7B01-A4BC-EC4986D023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C7996008-C70D-7280-3DC4-12215B763AEC}"/>
              </a:ext>
            </a:extLst>
          </p:cNvPr>
          <p:cNvSpPr txBox="1"/>
          <p:nvPr/>
        </p:nvSpPr>
        <p:spPr>
          <a:xfrm>
            <a:off x="1287517" y="1381264"/>
            <a:ext cx="10116207" cy="3046219"/>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Who Uses B2B Ticketing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B2B ticketing systems in the travel industry are specialized platforms that facilitate booking, inventory management, and service coordination between businesses. Below is a breakdown of how travel agencies, tour operators, airlines, hotels, online travel agencies (OTAs), and meta search engines use these systems, based on available information and industry practices:</a:t>
            </a:r>
          </a:p>
        </p:txBody>
      </p:sp>
    </p:spTree>
    <p:extLst>
      <p:ext uri="{BB962C8B-B14F-4D97-AF65-F5344CB8AC3E}">
        <p14:creationId xmlns:p14="http://schemas.microsoft.com/office/powerpoint/2010/main" val="40595867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5100C4-2469-4579-9416-84E2EF3BED4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A00F30B-68E4-2B0F-3734-970E908BBD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ADC30E7E-BBF2-7D6A-9877-90830E215FF5}"/>
              </a:ext>
            </a:extLst>
          </p:cNvPr>
          <p:cNvSpPr txBox="1"/>
          <p:nvPr/>
        </p:nvSpPr>
        <p:spPr>
          <a:xfrm>
            <a:off x="1072055" y="1061609"/>
            <a:ext cx="10047890" cy="4334328"/>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Travel Agencies</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Usage</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agencies use B2B ticketing systems to access real-time inventory for flights, hotels, car rentals, and other travel services from suppliers like airlines, hotels, and wholesalers. These systems allow agents to book services for clients, manage group bookings, and offer competitive pricing through negotiated B2B rates.</a:t>
            </a:r>
          </a:p>
          <a:p>
            <a:pPr algn="just">
              <a:lnSpc>
                <a:spcPct val="107000"/>
              </a:lnSpc>
              <a:spcAft>
                <a:spcPts val="800"/>
              </a:spcAft>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Benefit: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Streamlined booking processes, access to global suppliers, and commission-based earnings through integrated systems like Amadeus or Sabre GDS.</a:t>
            </a:r>
          </a:p>
        </p:txBody>
      </p:sp>
    </p:spTree>
    <p:extLst>
      <p:ext uri="{BB962C8B-B14F-4D97-AF65-F5344CB8AC3E}">
        <p14:creationId xmlns:p14="http://schemas.microsoft.com/office/powerpoint/2010/main" val="17611194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118B8-807F-D5DE-CEA5-CD200AB38E1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EB8FC80-3B7A-BCC0-D48F-E406328F19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D2B7844A-2B2F-57CF-11FF-DF8AB9DA932E}"/>
              </a:ext>
            </a:extLst>
          </p:cNvPr>
          <p:cNvSpPr txBox="1"/>
          <p:nvPr/>
        </p:nvSpPr>
        <p:spPr>
          <a:xfrm>
            <a:off x="1271750" y="1526137"/>
            <a:ext cx="10037379" cy="3543984"/>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Tour Operators</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Usage</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Tour operators leverage B2B ticketing systems to create and manage packaged tours, including flights, accommodations, and activities. These systems help them source inventory from multiple suppliers, bundle services, and distribute packages to travel agencies or direct clients.</a:t>
            </a:r>
          </a:p>
          <a:p>
            <a:pPr algn="just">
              <a:lnSpc>
                <a:spcPct val="107000"/>
              </a:lnSpc>
              <a:spcAft>
                <a:spcPts val="800"/>
              </a:spcAft>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Benefit: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Simplified inventory management, access to niche suppliers, and integration with OTAs for wider distribution.</a:t>
            </a:r>
          </a:p>
        </p:txBody>
      </p:sp>
    </p:spTree>
    <p:extLst>
      <p:ext uri="{BB962C8B-B14F-4D97-AF65-F5344CB8AC3E}">
        <p14:creationId xmlns:p14="http://schemas.microsoft.com/office/powerpoint/2010/main" val="39944978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3F302-2BE6-590D-85FE-3E947B21062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D9B755F-885A-06CA-B418-21067C51C3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702D1D30-0E0D-F6BF-348B-A2B9198C8B4F}"/>
              </a:ext>
            </a:extLst>
          </p:cNvPr>
          <p:cNvSpPr txBox="1"/>
          <p:nvPr/>
        </p:nvSpPr>
        <p:spPr>
          <a:xfrm>
            <a:off x="993227" y="1398977"/>
            <a:ext cx="10205545" cy="3543984"/>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Airlines</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Usage</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Airlines use B2B ticketing systems to distribute their inventory to travel agencies, OTAs, and other intermediaries via </a:t>
            </a:r>
            <a:r>
              <a:rPr lang="en-IN" sz="2400"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Global Distribution Systems (GDS)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like Sabre, Amadeus, or Travelport. These systems manage ticket pricing, availability, and ancillary services (e.g., baggage or seat selection).</a:t>
            </a:r>
          </a:p>
          <a:p>
            <a:pPr algn="just">
              <a:lnSpc>
                <a:spcPct val="107000"/>
              </a:lnSpc>
              <a:spcAft>
                <a:spcPts val="800"/>
              </a:spcAft>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Benefit: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Increased reach through B2B channels, reduced reliance on direct sales, and real-time inventory updates to prevent overbooking.</a:t>
            </a:r>
          </a:p>
        </p:txBody>
      </p:sp>
    </p:spTree>
    <p:extLst>
      <p:ext uri="{BB962C8B-B14F-4D97-AF65-F5344CB8AC3E}">
        <p14:creationId xmlns:p14="http://schemas.microsoft.com/office/powerpoint/2010/main" val="27118626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218847-B682-92C0-697A-C52A754E5ED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C6D473B-486D-60A6-8AF0-CBD111CFC6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E216A026-F2EE-7DC8-AAF3-34DC3400A7A9}"/>
              </a:ext>
            </a:extLst>
          </p:cNvPr>
          <p:cNvSpPr txBox="1"/>
          <p:nvPr/>
        </p:nvSpPr>
        <p:spPr>
          <a:xfrm>
            <a:off x="1063413" y="1441019"/>
            <a:ext cx="10005848" cy="3543984"/>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Hotels</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Usage</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Hotels use B2B ticketing systems to distribute room inventory to travel agencies, OTAs, and tour operators. These systems integrate with property management systems (PMS) and channel managers to update rates and availability across multiple channels.</a:t>
            </a:r>
          </a:p>
          <a:p>
            <a:pPr algn="just">
              <a:lnSpc>
                <a:spcPct val="107000"/>
              </a:lnSpc>
              <a:spcAft>
                <a:spcPts val="800"/>
              </a:spcAft>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Benefit: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Enhanced visibility, access to corporate and group travel markets, and automated rate management to optimize occupancy.</a:t>
            </a:r>
          </a:p>
        </p:txBody>
      </p:sp>
    </p:spTree>
    <p:extLst>
      <p:ext uri="{BB962C8B-B14F-4D97-AF65-F5344CB8AC3E}">
        <p14:creationId xmlns:p14="http://schemas.microsoft.com/office/powerpoint/2010/main" val="1338561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20AE2-F2AC-CA71-5B6D-66C9F99DE52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264EC59-AC1D-2248-9F63-F9B19E9510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CA68BE4D-DA2C-99FB-F6F5-E7BA4B3AD034}"/>
              </a:ext>
            </a:extLst>
          </p:cNvPr>
          <p:cNvSpPr txBox="1"/>
          <p:nvPr/>
        </p:nvSpPr>
        <p:spPr>
          <a:xfrm>
            <a:off x="1135117" y="1115546"/>
            <a:ext cx="9921766" cy="4626908"/>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These systems make it easier for agents to handle bookings, access inventory, and make reservations online. Additionally, they often offer tools for managing agency relationships, commissions, and integrating with various APIs for real-time pricing and inventory.</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 a business-to-business scenario, companies that need to track issues, manage customer or client support requests, and optimize service workflows utilize B2B ticketing systems.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Whether you’re a travel agency owner seeking to modernize your business, a tour operator seeking efficient distribution channels, or a technology provider exploring new options, understanding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B2B travel ticketing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is important to your success in the cutthroat travel industry.</a:t>
            </a:r>
          </a:p>
        </p:txBody>
      </p:sp>
    </p:spTree>
    <p:extLst>
      <p:ext uri="{BB962C8B-B14F-4D97-AF65-F5344CB8AC3E}">
        <p14:creationId xmlns:p14="http://schemas.microsoft.com/office/powerpoint/2010/main" val="1048440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6C1712-BCC3-67D9-C030-FD85F63D85C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64B4865-BA14-ED45-C409-7B5D398C0A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CF200E22-8DD2-1A3E-134F-D7F9C304EA41}"/>
              </a:ext>
            </a:extLst>
          </p:cNvPr>
          <p:cNvSpPr txBox="1"/>
          <p:nvPr/>
        </p:nvSpPr>
        <p:spPr>
          <a:xfrm>
            <a:off x="1198179" y="1251832"/>
            <a:ext cx="9795641" cy="3939155"/>
          </a:xfrm>
          <a:prstGeom prst="rect">
            <a:avLst/>
          </a:prstGeom>
          <a:noFill/>
        </p:spPr>
        <p:txBody>
          <a:bodyPr wrap="square">
            <a:spAutoFit/>
          </a:bodyPr>
          <a:lstStyle/>
          <a:p>
            <a:pPr algn="just">
              <a:lnSpc>
                <a:spcPct val="107000"/>
              </a:lnSpc>
              <a:spcAft>
                <a:spcPts val="800"/>
              </a:spcAft>
              <a:buNone/>
            </a:pPr>
            <a:r>
              <a:rPr lang="en-IN" sz="2400" b="1" u="sng"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Online Travel Agencies (OTAs)</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Usage</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OTAs use B2B ticketing systems to aggregate inventory from airlines, hotels, and other suppliers, enabling them to offer a wide range of travel products to their B2B partners (e.g., smaller travel agencies or corporate clients). They also integrate with GDS and APIs for real-time booking capabilities.</a:t>
            </a:r>
          </a:p>
          <a:p>
            <a:pPr algn="just">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Benefit</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Expanded supplier networks, automated booking processes, and the ability to offer competitive pricing through B2B rates.</a:t>
            </a:r>
          </a:p>
        </p:txBody>
      </p:sp>
    </p:spTree>
    <p:extLst>
      <p:ext uri="{BB962C8B-B14F-4D97-AF65-F5344CB8AC3E}">
        <p14:creationId xmlns:p14="http://schemas.microsoft.com/office/powerpoint/2010/main" val="12798051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AEA0F-D895-8711-9909-8886AB8964C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19545E2-7FA3-9413-F6E1-FFF68D5DA3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EDA4B1E9-6D10-D09E-5C26-13E6C8553609}"/>
              </a:ext>
            </a:extLst>
          </p:cNvPr>
          <p:cNvSpPr txBox="1"/>
          <p:nvPr/>
        </p:nvSpPr>
        <p:spPr>
          <a:xfrm>
            <a:off x="1145627" y="1030078"/>
            <a:ext cx="9616966" cy="4334328"/>
          </a:xfrm>
          <a:prstGeom prst="rect">
            <a:avLst/>
          </a:prstGeom>
          <a:noFill/>
        </p:spPr>
        <p:txBody>
          <a:bodyPr wrap="square">
            <a:spAutoFit/>
          </a:bodyPr>
          <a:lstStyle/>
          <a:p>
            <a:pPr algn="just">
              <a:lnSpc>
                <a:spcPct val="107000"/>
              </a:lnSpc>
              <a:spcAft>
                <a:spcPts val="800"/>
              </a:spcAft>
              <a:buNone/>
            </a:pPr>
            <a:r>
              <a:rPr lang="en-IN" sz="2400" b="1" u="sng"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Meta Search Engines</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Usage</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Meta search engines like Kayak, Skyscanner, or Google Hotel Ads typically don’t handle bookings directly but use B2B ticketing systems to aggregate and display pricing and availability from OTAs, airlines, and hotels. Some, like Google Hotel Ads, integrate with B2B systems to enable direct booking links.</a:t>
            </a:r>
          </a:p>
          <a:p>
            <a:pPr algn="just">
              <a:lnSpc>
                <a:spcPct val="107000"/>
              </a:lnSpc>
              <a:spcAft>
                <a:spcPts val="800"/>
              </a:spcAft>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Benefit: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Increased visibility for suppliers, cost-per-click (CPC) or cost-per-acquisition (CPA) revenue models, and the ability to drive traffic to B2B partners’ booking platforms.</a:t>
            </a:r>
          </a:p>
        </p:txBody>
      </p:sp>
    </p:spTree>
    <p:extLst>
      <p:ext uri="{BB962C8B-B14F-4D97-AF65-F5344CB8AC3E}">
        <p14:creationId xmlns:p14="http://schemas.microsoft.com/office/powerpoint/2010/main" val="38567007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51169-E13A-0DAC-B9ED-F15C60DE66C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6D2866D-969C-07B1-4124-CE113A68E1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D3481A66-D974-9BC3-1E62-9A25596A0E54}"/>
              </a:ext>
            </a:extLst>
          </p:cNvPr>
          <p:cNvSpPr txBox="1"/>
          <p:nvPr/>
        </p:nvSpPr>
        <p:spPr>
          <a:xfrm>
            <a:off x="1103586" y="1001188"/>
            <a:ext cx="10131972" cy="5124673"/>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Bottom Line</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B2B ticketing system is essential for delivering exceptional customer support, optimizing operations, and maintaining long-term, high-value business relationships. It addresses the unique demands of B2B interactions, where delays or errors can have significant financial and reputational consequences.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By providing customers with better service, affordable products, and vital business information, a B2B ticketing system becomes vital. This innovation enables you to change your business processes, increase customer satisfaction, and prepare your agency for the uncertainties that characterize today’s travel world.</a:t>
            </a:r>
          </a:p>
        </p:txBody>
      </p:sp>
    </p:spTree>
    <p:extLst>
      <p:ext uri="{BB962C8B-B14F-4D97-AF65-F5344CB8AC3E}">
        <p14:creationId xmlns:p14="http://schemas.microsoft.com/office/powerpoint/2010/main" val="13874947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C2772-2A48-246A-4B0D-7AA13610FE3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6F990F1-30CB-2A53-7F45-47C6D1AA08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2" name="Title 1">
            <a:extLst>
              <a:ext uri="{FF2B5EF4-FFF2-40B4-BE49-F238E27FC236}">
                <a16:creationId xmlns:a16="http://schemas.microsoft.com/office/drawing/2014/main" id="{F801DDE4-37A2-99F4-D3CB-45CE072247C9}"/>
              </a:ext>
            </a:extLst>
          </p:cNvPr>
          <p:cNvSpPr txBox="1">
            <a:spLocks/>
          </p:cNvSpPr>
          <p:nvPr/>
        </p:nvSpPr>
        <p:spPr>
          <a:xfrm>
            <a:off x="973337" y="890064"/>
            <a:ext cx="10245326" cy="4804602"/>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tx2">
                    <a:lumMod val="40000"/>
                    <a:lumOff val="6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ctr">
              <a:spcBef>
                <a:spcPts val="0"/>
              </a:spcBef>
            </a:pPr>
            <a:r>
              <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rPr>
              <a:t>CONTACT US:</a:t>
            </a: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For more details, please visit our website: </a:t>
            </a:r>
          </a:p>
          <a:p>
            <a:pPr algn="ctr">
              <a:spcBef>
                <a:spcPts val="0"/>
              </a:spcBef>
            </a:pP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hlinkClick r:id="rId3"/>
              </a:rPr>
              <a:t>https://www.travelopro.com/b2b-ticketing-system.php</a:t>
            </a: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spcBef>
                <a:spcPts val="0"/>
              </a:spcBef>
            </a:pPr>
            <a:r>
              <a:rPr lang="en-IN" sz="2800" b="1"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Email id :  </a:t>
            </a:r>
            <a:r>
              <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contact@travelopro.com</a:t>
            </a: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Phone No : </a:t>
            </a:r>
            <a:r>
              <a:rPr lang="en-GB" sz="2800" b="1" dirty="0">
                <a:solidFill>
                  <a:schemeClr val="tx1"/>
                </a:solidFill>
                <a:latin typeface="Calibri" panose="020F0502020204030204" pitchFamily="34" charset="0"/>
                <a:ea typeface="Calibri" panose="020F0502020204030204" pitchFamily="34" charset="0"/>
                <a:cs typeface="Calibri" panose="020F0502020204030204" pitchFamily="34" charset="0"/>
              </a:rPr>
              <a:t>98455 66441</a:t>
            </a:r>
            <a:br>
              <a:rPr lang="en-IN" sz="2800" cap="none" dirty="0">
                <a:solidFill>
                  <a:schemeClr val="tx1"/>
                </a:solidFill>
                <a:latin typeface="Times New Roman" panose="02020603050405020304" pitchFamily="18" charset="0"/>
                <a:cs typeface="Times New Roman" panose="02020603050405020304" pitchFamily="18" charset="0"/>
              </a:rPr>
            </a:br>
            <a:endPar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55301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D99920-2F16-0281-F16E-B2781118BBD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7A88366-E845-786C-9CBD-C6F5EBD028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DE952E5D-65EB-178B-53AB-3E304C9C0A4C}"/>
              </a:ext>
            </a:extLst>
          </p:cNvPr>
          <p:cNvSpPr txBox="1"/>
          <p:nvPr/>
        </p:nvSpPr>
        <p:spPr>
          <a:xfrm>
            <a:off x="893379" y="961658"/>
            <a:ext cx="10405241" cy="532985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What Are The Purpose Of B2B Ticketing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purpose of a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B2B ticketing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is to streamline, organize, and enhance customer support for businesses serving other businesses. It ensures efficient handling of inquiries, improves customer satisfaction, and supports operational scalability. Key purposes include:</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Centralized Inquiry Management: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Organizes customer inquiries (e.g., via email, chat, or forms) into trackable tickets, preventing missed or duplicated responses.</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Efficient Issue Resolution: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Automates ticket routing and prioritization, enabling faster and more accurate resolutions for complex B2B issues.</a:t>
            </a:r>
          </a:p>
        </p:txBody>
      </p:sp>
    </p:spTree>
    <p:extLst>
      <p:ext uri="{BB962C8B-B14F-4D97-AF65-F5344CB8AC3E}">
        <p14:creationId xmlns:p14="http://schemas.microsoft.com/office/powerpoint/2010/main" val="546427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F86D9-5AB9-6A0C-D875-7A16958F6BD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24511FB-7A0E-ED56-163F-E3FBE79D59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FFFB6C03-D102-E2D3-3D2C-BB41C5BDA9D9}"/>
              </a:ext>
            </a:extLst>
          </p:cNvPr>
          <p:cNvSpPr txBox="1"/>
          <p:nvPr/>
        </p:nvSpPr>
        <p:spPr>
          <a:xfrm>
            <a:off x="515007" y="754775"/>
            <a:ext cx="11161986" cy="5725029"/>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Improved Customer Experience</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Provides timely, consistent communication, ensuring B2B clients feel valued and supported, which boosts retention and trust.</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Accountability and Transparency</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Tracks ticket status, communication history, and SLA compliance, offering visibility to both the support team and clients.</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Scalability: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Manages high volumes of inquiries as customer bases grow, without requiring proportional increases in support staff.</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Data-Driven Insights: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Generates analytics on ticket trends, response times, and team performance, helping businesses optimize processes and identify recurring issues.</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Integration with Business Tools: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Connects with CRM, communication, or developer platforms (e.g., Salesforce, Slack, Jira) to streamline workflows and provide context for personalized support.</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Cost Efficiency: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Reduces manual work through automation and self-service options, lowering support costs while maintaining quality.</a:t>
            </a:r>
          </a:p>
        </p:txBody>
      </p:sp>
    </p:spTree>
    <p:extLst>
      <p:ext uri="{BB962C8B-B14F-4D97-AF65-F5344CB8AC3E}">
        <p14:creationId xmlns:p14="http://schemas.microsoft.com/office/powerpoint/2010/main" val="3244489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9D79C-8982-AA86-BDC2-DDFDE3CF232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03857F0-F30B-F0B8-B5BE-1F5678E8F5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3F3A6667-01B3-FD38-0EFB-4958FCC3329A}"/>
              </a:ext>
            </a:extLst>
          </p:cNvPr>
          <p:cNvSpPr txBox="1"/>
          <p:nvPr/>
        </p:nvSpPr>
        <p:spPr>
          <a:xfrm>
            <a:off x="893378" y="751049"/>
            <a:ext cx="10699531" cy="562243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What Makes Travelopro, " The Best B2B Ticketing System" Worldwide?</a:t>
            </a:r>
          </a:p>
          <a:p>
            <a:pPr algn="ctr">
              <a:lnSpc>
                <a:spcPct val="107000"/>
              </a:lnSpc>
              <a:spcAft>
                <a:spcPts val="800"/>
              </a:spcAft>
              <a:buNone/>
            </a:pP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stands out as the finest B2B ticketing system due to its complete travel solutions, which are trusted by over 35,000 travel partners across the country. Our website effortlessly integrates services including flights, luxury accommodation, transportation, and cruises, along with specialized visa and insurance support.</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top brains and industry veterans driving our expertise, we provide our partners with state-of-the-art technology, reasonable prices, and support, guaranteeing a pleasant travel booking experience every time.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your trusted partner in delivering top-tier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B2B travel services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designed specifically for travel agents and distributors. Our team comprises people that are passionate about their profession and believe in providing the finest service to their company's clients.</a:t>
            </a:r>
          </a:p>
        </p:txBody>
      </p:sp>
    </p:spTree>
    <p:extLst>
      <p:ext uri="{BB962C8B-B14F-4D97-AF65-F5344CB8AC3E}">
        <p14:creationId xmlns:p14="http://schemas.microsoft.com/office/powerpoint/2010/main" val="3159964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D016B-DE2A-A4C4-DB39-08AF37B29A0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5F71FFB-12B4-45DC-1C48-9A885BF926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1DAE9CA8-10E8-5AA5-528E-624AF6DE67BD}"/>
              </a:ext>
            </a:extLst>
          </p:cNvPr>
          <p:cNvSpPr txBox="1"/>
          <p:nvPr/>
        </p:nvSpPr>
        <p:spPr>
          <a:xfrm>
            <a:off x="767254" y="720374"/>
            <a:ext cx="10930759" cy="5417252"/>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One of the greatest B2B ticketing systems for travel agencies, we make your work easier by offering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B2B vacation packages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that meet different customer needs. This platform is the greatest travel business portal since it offers a wide range of services, including flexible itineraries, reasonable costs, and many more, to help you grow your travel company. Integrate your travel business with our easy-to-use system to increase bookings and profitability and unlock new opportunities.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accomplishes this by compiling, organizing, and disseminating comprehensive travel product data from several sources. These sources usually include direct airline connections, hotels, vacation rentals, car rental companies, and major GDSs (Amadeus, Sabre, and Travelport).</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Travelopro's B2B ticketing platform has APIs from several GDSs, OTAs, aggregators, and airlines that offer real-time flight information. This integration enables your customers to book flights of their choice at the best possible price.</a:t>
            </a:r>
          </a:p>
        </p:txBody>
      </p:sp>
    </p:spTree>
    <p:extLst>
      <p:ext uri="{BB962C8B-B14F-4D97-AF65-F5344CB8AC3E}">
        <p14:creationId xmlns:p14="http://schemas.microsoft.com/office/powerpoint/2010/main" val="3728921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BB463F-6925-81EB-EBCC-4ED76B0060F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A60D7B4-52BE-1C95-0397-0C15C98AAF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357F1207-F3F2-0320-0DE2-9687F8127159}"/>
              </a:ext>
            </a:extLst>
          </p:cNvPr>
          <p:cNvSpPr txBox="1"/>
          <p:nvPr/>
        </p:nvSpPr>
        <p:spPr>
          <a:xfrm>
            <a:off x="842695" y="720374"/>
            <a:ext cx="10226566" cy="5417252"/>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B2B Internet Booking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offers the right tools that make the booking process faster and simpler for all kinds of clients—corporate or end customers. The travel booking engine represents the key element of travel website software, enabling direct sales of tourism products on the company's travel portal.</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However, Travelopro's B2B Travel Portal, also known as the B2B Travel Booking Engine, makes it easy for travel agents to market their services all over the world. Every travel agency can meet the demands of their clients with an intuitive user interface and a feature-rich portal.</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Join us to enhance your platform with a scalable solution from us to help you grow your business and surpass customer expectations. Our customized solutions meet your company's objectives and help you become more efficient and expand in the cutthroat travel industry.</a:t>
            </a:r>
          </a:p>
        </p:txBody>
      </p:sp>
    </p:spTree>
    <p:extLst>
      <p:ext uri="{BB962C8B-B14F-4D97-AF65-F5344CB8AC3E}">
        <p14:creationId xmlns:p14="http://schemas.microsoft.com/office/powerpoint/2010/main" val="477792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074D0B-B517-59D6-AED1-3C2B51DDC710}"/>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AD09F43-F518-759C-F3A4-054AE59753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0547" y="111673"/>
            <a:ext cx="1957428" cy="445376"/>
          </a:xfrm>
          <a:prstGeom prst="rect">
            <a:avLst/>
          </a:prstGeom>
        </p:spPr>
      </p:pic>
      <p:sp>
        <p:nvSpPr>
          <p:cNvPr id="3" name="TextBox 2">
            <a:extLst>
              <a:ext uri="{FF2B5EF4-FFF2-40B4-BE49-F238E27FC236}">
                <a16:creationId xmlns:a16="http://schemas.microsoft.com/office/drawing/2014/main" id="{10B11437-9FDF-17CE-EE16-CB0BFDB67004}"/>
              </a:ext>
            </a:extLst>
          </p:cNvPr>
          <p:cNvSpPr txBox="1"/>
          <p:nvPr/>
        </p:nvSpPr>
        <p:spPr>
          <a:xfrm>
            <a:off x="635876" y="334361"/>
            <a:ext cx="10920248" cy="6017609"/>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Benefits Of B2B Ticketing System</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Increased Efficiency</a:t>
            </a:r>
            <a:r>
              <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Streamline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ticket booking and management</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processes, reducing manual errors and increasing productivity. This makes it possible for companies to concentrate on their primary tasks and enhance overall performance. By automating tasks, businesses can save time and resources.</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Cost Saving: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Reduce costs associated with manual ticket booking and management, such as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labor</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costs and paperwork. By automating processes, businesses can minimize expenses and allocate resources more effectively. This leads to significant cost savings and boosts profitability.</a:t>
            </a:r>
          </a:p>
          <a:p>
            <a:pPr marL="342900" indent="-342900" algn="just">
              <a:lnSpc>
                <a:spcPct val="107000"/>
              </a:lnSpc>
              <a:spcAft>
                <a:spcPts val="800"/>
              </a:spcAft>
              <a:buFont typeface="Arial" panose="020B0604020202020204" pitchFamily="34" charset="0"/>
              <a:buChar char="•"/>
            </a:pPr>
            <a:r>
              <a:rPr lang="en-IN" sz="2400" b="1" kern="100" dirty="0">
                <a:solidFill>
                  <a:srgbClr val="FFFF00"/>
                </a:solidFill>
                <a:latin typeface="Calibri" panose="020F0502020204030204" pitchFamily="34" charset="0"/>
                <a:ea typeface="Calibri" panose="020F0502020204030204" pitchFamily="34" charset="0"/>
                <a:cs typeface="Times New Roman" panose="02020603050405020304" pitchFamily="18" charset="0"/>
              </a:rPr>
              <a:t>Improved Customer Satisfaction: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Provide customers with accurate and timely ticket information, enhancing their overall experience. This encourages trust and loyalty, leading to repeat business and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favorable</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word-of-mouth. Businesses may increase customer satisfaction and retention by fulfilling consumer expectations.</a:t>
            </a:r>
          </a:p>
        </p:txBody>
      </p:sp>
    </p:spTree>
    <p:extLst>
      <p:ext uri="{BB962C8B-B14F-4D97-AF65-F5344CB8AC3E}">
        <p14:creationId xmlns:p14="http://schemas.microsoft.com/office/powerpoint/2010/main" val="24593910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40</TotalTime>
  <Words>3426</Words>
  <Application>Microsoft Office PowerPoint</Application>
  <PresentationFormat>Widescreen</PresentationFormat>
  <Paragraphs>153</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Calibri Light</vt:lpstr>
      <vt:lpstr>Symbol</vt:lpstr>
      <vt:lpstr>Times New Roman</vt:lpstr>
      <vt:lpstr>Celestial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anu suya</dc:creator>
  <cp:lastModifiedBy>anu suya</cp:lastModifiedBy>
  <cp:revision>2</cp:revision>
  <dcterms:created xsi:type="dcterms:W3CDTF">2025-05-20T12:22:55Z</dcterms:created>
  <dcterms:modified xsi:type="dcterms:W3CDTF">2025-05-30T11:51:09Z</dcterms:modified>
</cp:coreProperties>
</file>